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3.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sldIdLst>
    <p:sldId id="257" r:id="rId2"/>
    <p:sldId id="281" r:id="rId3"/>
    <p:sldId id="270" r:id="rId4"/>
    <p:sldId id="271" r:id="rId5"/>
    <p:sldId id="272" r:id="rId6"/>
    <p:sldId id="286" r:id="rId7"/>
    <p:sldId id="282" r:id="rId8"/>
    <p:sldId id="274" r:id="rId9"/>
    <p:sldId id="279" r:id="rId10"/>
    <p:sldId id="284" r:id="rId11"/>
    <p:sldId id="285" r:id="rId12"/>
    <p:sldId id="278" r:id="rId13"/>
    <p:sldId id="287" r:id="rId14"/>
    <p:sldId id="277" r:id="rId15"/>
    <p:sldId id="292" r:id="rId16"/>
    <p:sldId id="276" r:id="rId17"/>
    <p:sldId id="302" r:id="rId18"/>
    <p:sldId id="297" r:id="rId19"/>
    <p:sldId id="298" r:id="rId20"/>
    <p:sldId id="300" r:id="rId21"/>
    <p:sldId id="280" r:id="rId22"/>
    <p:sldId id="25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deric Heine" initials="FH" lastIdx="1" clrIdx="0">
    <p:extLst>
      <p:ext uri="{19B8F6BF-5375-455C-9EA6-DF929625EA0E}">
        <p15:presenceInfo xmlns:p15="http://schemas.microsoft.com/office/powerpoint/2012/main" userId="e86e7baa12da9345" providerId="Windows Live"/>
      </p:ext>
    </p:extLst>
  </p:cmAuthor>
  <p:cmAuthor id="2" name="AK123771" initials="A" lastIdx="1" clrIdx="1">
    <p:extLst>
      <p:ext uri="{19B8F6BF-5375-455C-9EA6-DF929625EA0E}">
        <p15:presenceInfo xmlns:p15="http://schemas.microsoft.com/office/powerpoint/2012/main" userId="AK12377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29" autoAdjust="0"/>
    <p:restoredTop sz="83511" autoAdjust="0"/>
  </p:normalViewPr>
  <p:slideViewPr>
    <p:cSldViewPr snapToGrid="0">
      <p:cViewPr varScale="1">
        <p:scale>
          <a:sx n="90" d="100"/>
          <a:sy n="90" d="100"/>
        </p:scale>
        <p:origin x="135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S05VM09\GUFAKGROUP\gufak-group\ifg\institut\Institutslaufwerk\3.%20Frauenbericht%20(Archiv)\tempor&#228;r\K1-Soziodemographie_Grafiken%20und%20Tabellen_FORMATIERUNG%20ABGESCHLOSSEN_Korrerktur_nummeriert.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frede\Dropbox\3.%20Linzer%20Frauenbericht%20(aktuelles)\Grafiken%20und%20Tabellen\Formatierung%20abgeschlossen%20-%20Tabellen%20und%20Grafiken\Kapitel%204%20-%20FORMATIERT-Korrigiert_nummerier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frede\Dropbox\3.%20Linzer%20Frauenbericht%20(aktuelles)\Grafiken%20und%20Tabellen\Formatierung%20abgeschlossen%20-%20Tabellen%20und%20Grafiken\K5_FORMATIERUNG%20ABGESCHLOSSEN_Erg&#228;nzungen_nummeriert.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723486951693493E-3"/>
          <c:y val="0.1631501234661463"/>
          <c:w val="0.92533680947650254"/>
          <c:h val="0.58251971984868289"/>
        </c:manualLayout>
      </c:layout>
      <c:barChart>
        <c:barDir val="col"/>
        <c:grouping val="clustered"/>
        <c:varyColors val="0"/>
        <c:ser>
          <c:idx val="0"/>
          <c:order val="0"/>
          <c:tx>
            <c:strRef>
              <c:f>'G1.2'!$B$3</c:f>
              <c:strCache>
                <c:ptCount val="1"/>
                <c:pt idx="0">
                  <c:v>Frauen</c:v>
                </c:pt>
              </c:strCache>
            </c:strRef>
          </c:tx>
          <c:spPr>
            <a:solidFill>
              <a:srgbClr val="CEDDAB"/>
            </a:solidFill>
            <a:ln w="0">
              <a:noFill/>
            </a:ln>
          </c:spPr>
          <c:invertIfNegative val="0"/>
          <c:dLbls>
            <c:numFmt formatCode="#,##0" sourceLinked="0"/>
            <c:spPr>
              <a:noFill/>
              <a:ln>
                <a:noFill/>
              </a:ln>
              <a:effectLst/>
            </c:spPr>
            <c:txPr>
              <a:bodyPr rot="-5400000" wrap="square"/>
              <a:lstStyle/>
              <a:p>
                <a:pPr>
                  <a:defRPr sz="900" b="0" strike="noStrike" spc="-1">
                    <a:solidFill>
                      <a:srgbClr val="000000"/>
                    </a:solidFill>
                    <a:latin typeface="Arial"/>
                  </a:defRPr>
                </a:pPr>
                <a:endParaRPr lang="de-DE"/>
              </a:p>
            </c:txPr>
            <c:dLblPos val="outEnd"/>
            <c:showLegendKey val="0"/>
            <c:showVal val="1"/>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'G1.2'!$A$4:$A$12</c:f>
              <c:strCache>
                <c:ptCount val="9"/>
                <c:pt idx="0">
                  <c:v>bis 9 Jahre</c:v>
                </c:pt>
                <c:pt idx="1">
                  <c:v>10 – 19 Jahre</c:v>
                </c:pt>
                <c:pt idx="2">
                  <c:v>20 – 29 Jahre</c:v>
                </c:pt>
                <c:pt idx="3">
                  <c:v>30 – 39 Jahre</c:v>
                </c:pt>
                <c:pt idx="4">
                  <c:v>40 – 49 Jahre</c:v>
                </c:pt>
                <c:pt idx="5">
                  <c:v>50 – 59 Jahre</c:v>
                </c:pt>
                <c:pt idx="6">
                  <c:v>60 – 69 Jahre</c:v>
                </c:pt>
                <c:pt idx="7">
                  <c:v>70 – 79 Jahre</c:v>
                </c:pt>
                <c:pt idx="8">
                  <c:v>80+ Jahre</c:v>
                </c:pt>
              </c:strCache>
            </c:strRef>
          </c:cat>
          <c:val>
            <c:numRef>
              <c:f>'G1.2'!$B$4:$B$12</c:f>
              <c:numCache>
                <c:formatCode>_-* #,##0_-;\-* #,##0_-;_-* \-??_-;_-@_-</c:formatCode>
                <c:ptCount val="9"/>
                <c:pt idx="0">
                  <c:v>9714</c:v>
                </c:pt>
                <c:pt idx="1">
                  <c:v>9429</c:v>
                </c:pt>
                <c:pt idx="2">
                  <c:v>15609</c:v>
                </c:pt>
                <c:pt idx="3">
                  <c:v>15591</c:v>
                </c:pt>
                <c:pt idx="4">
                  <c:v>13257</c:v>
                </c:pt>
                <c:pt idx="5">
                  <c:v>14312</c:v>
                </c:pt>
                <c:pt idx="6">
                  <c:v>12766</c:v>
                </c:pt>
                <c:pt idx="7">
                  <c:v>9326</c:v>
                </c:pt>
                <c:pt idx="8">
                  <c:v>8307</c:v>
                </c:pt>
              </c:numCache>
            </c:numRef>
          </c:val>
          <c:extLst>
            <c:ext xmlns:c16="http://schemas.microsoft.com/office/drawing/2014/chart" uri="{C3380CC4-5D6E-409C-BE32-E72D297353CC}">
              <c16:uniqueId val="{00000000-3E97-4EF2-B0D0-A7E5350E897F}"/>
            </c:ext>
          </c:extLst>
        </c:ser>
        <c:ser>
          <c:idx val="1"/>
          <c:order val="1"/>
          <c:tx>
            <c:strRef>
              <c:f>'G1.2'!$D$3</c:f>
              <c:strCache>
                <c:ptCount val="1"/>
                <c:pt idx="0">
                  <c:v>Männer</c:v>
                </c:pt>
              </c:strCache>
            </c:strRef>
          </c:tx>
          <c:spPr>
            <a:solidFill>
              <a:srgbClr val="C2B4D1"/>
            </a:solidFill>
            <a:ln w="0">
              <a:noFill/>
            </a:ln>
          </c:spPr>
          <c:invertIfNegative val="0"/>
          <c:dLbls>
            <c:numFmt formatCode="#,##0" sourceLinked="0"/>
            <c:spPr>
              <a:noFill/>
              <a:ln>
                <a:noFill/>
              </a:ln>
              <a:effectLst/>
            </c:spPr>
            <c:txPr>
              <a:bodyPr rot="-5400000" wrap="square"/>
              <a:lstStyle/>
              <a:p>
                <a:pPr>
                  <a:defRPr sz="900" b="0" strike="noStrike" spc="-1">
                    <a:solidFill>
                      <a:srgbClr val="000000"/>
                    </a:solidFill>
                    <a:latin typeface="Arial"/>
                  </a:defRPr>
                </a:pPr>
                <a:endParaRPr lang="de-DE"/>
              </a:p>
            </c:txPr>
            <c:dLblPos val="outEnd"/>
            <c:showLegendKey val="0"/>
            <c:showVal val="1"/>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'G1.2'!$A$4:$A$12</c:f>
              <c:strCache>
                <c:ptCount val="9"/>
                <c:pt idx="0">
                  <c:v>bis 9 Jahre</c:v>
                </c:pt>
                <c:pt idx="1">
                  <c:v>10 – 19 Jahre</c:v>
                </c:pt>
                <c:pt idx="2">
                  <c:v>20 – 29 Jahre</c:v>
                </c:pt>
                <c:pt idx="3">
                  <c:v>30 – 39 Jahre</c:v>
                </c:pt>
                <c:pt idx="4">
                  <c:v>40 – 49 Jahre</c:v>
                </c:pt>
                <c:pt idx="5">
                  <c:v>50 – 59 Jahre</c:v>
                </c:pt>
                <c:pt idx="6">
                  <c:v>60 – 69 Jahre</c:v>
                </c:pt>
                <c:pt idx="7">
                  <c:v>70 – 79 Jahre</c:v>
                </c:pt>
                <c:pt idx="8">
                  <c:v>80+ Jahre</c:v>
                </c:pt>
              </c:strCache>
            </c:strRef>
          </c:cat>
          <c:val>
            <c:numRef>
              <c:f>'G1.2'!$D$4:$D$12</c:f>
              <c:numCache>
                <c:formatCode>_-* #,##0_-;\-* #,##0_-;_-* \-??_-;_-@_-</c:formatCode>
                <c:ptCount val="9"/>
                <c:pt idx="0">
                  <c:v>10019</c:v>
                </c:pt>
                <c:pt idx="1">
                  <c:v>9816</c:v>
                </c:pt>
                <c:pt idx="2">
                  <c:v>16608</c:v>
                </c:pt>
                <c:pt idx="3">
                  <c:v>17640</c:v>
                </c:pt>
                <c:pt idx="4">
                  <c:v>13482</c:v>
                </c:pt>
                <c:pt idx="5">
                  <c:v>13543</c:v>
                </c:pt>
                <c:pt idx="6">
                  <c:v>11451</c:v>
                </c:pt>
                <c:pt idx="7">
                  <c:v>6998</c:v>
                </c:pt>
                <c:pt idx="8">
                  <c:v>4670</c:v>
                </c:pt>
              </c:numCache>
            </c:numRef>
          </c:val>
          <c:extLst>
            <c:ext xmlns:c16="http://schemas.microsoft.com/office/drawing/2014/chart" uri="{C3380CC4-5D6E-409C-BE32-E72D297353CC}">
              <c16:uniqueId val="{00000001-3E97-4EF2-B0D0-A7E5350E897F}"/>
            </c:ext>
          </c:extLst>
        </c:ser>
        <c:dLbls>
          <c:showLegendKey val="0"/>
          <c:showVal val="0"/>
          <c:showCatName val="0"/>
          <c:showSerName val="0"/>
          <c:showPercent val="0"/>
          <c:showBubbleSize val="0"/>
        </c:dLbls>
        <c:gapWidth val="80"/>
        <c:axId val="45668158"/>
        <c:axId val="5252747"/>
      </c:barChart>
      <c:catAx>
        <c:axId val="45668158"/>
        <c:scaling>
          <c:orientation val="minMax"/>
        </c:scaling>
        <c:delete val="0"/>
        <c:axPos val="b"/>
        <c:numFmt formatCode="General" sourceLinked="0"/>
        <c:majorTickMark val="none"/>
        <c:minorTickMark val="none"/>
        <c:tickLblPos val="nextTo"/>
        <c:spPr>
          <a:ln w="9360">
            <a:solidFill>
              <a:srgbClr val="878787"/>
            </a:solidFill>
            <a:round/>
          </a:ln>
        </c:spPr>
        <c:txPr>
          <a:bodyPr rot="-2100000"/>
          <a:lstStyle/>
          <a:p>
            <a:pPr>
              <a:defRPr sz="900" b="0" strike="noStrike" spc="-1">
                <a:solidFill>
                  <a:srgbClr val="000000"/>
                </a:solidFill>
                <a:latin typeface="Arial"/>
              </a:defRPr>
            </a:pPr>
            <a:endParaRPr lang="de-DE"/>
          </a:p>
        </c:txPr>
        <c:crossAx val="5252747"/>
        <c:crosses val="autoZero"/>
        <c:auto val="1"/>
        <c:lblAlgn val="ctr"/>
        <c:lblOffset val="100"/>
        <c:noMultiLvlLbl val="0"/>
      </c:catAx>
      <c:valAx>
        <c:axId val="5252747"/>
        <c:scaling>
          <c:orientation val="minMax"/>
        </c:scaling>
        <c:delete val="1"/>
        <c:axPos val="l"/>
        <c:numFmt formatCode="_-* #,##0_-;\-* #,##0_-;_-* \-??_-;_-@_-" sourceLinked="1"/>
        <c:majorTickMark val="none"/>
        <c:minorTickMark val="none"/>
        <c:tickLblPos val="nextTo"/>
        <c:crossAx val="45668158"/>
        <c:crosses val="autoZero"/>
        <c:crossBetween val="between"/>
      </c:valAx>
      <c:spPr>
        <a:noFill/>
        <a:ln w="0">
          <a:noFill/>
        </a:ln>
      </c:spPr>
    </c:plotArea>
    <c:legend>
      <c:legendPos val="r"/>
      <c:layout>
        <c:manualLayout>
          <c:xMode val="edge"/>
          <c:yMode val="edge"/>
          <c:x val="0.90488395673726907"/>
          <c:y val="0.44464283233234181"/>
          <c:w val="9.1387891150395403E-2"/>
          <c:h val="0.11071422458838499"/>
        </c:manualLayout>
      </c:layout>
      <c:overlay val="0"/>
      <c:spPr>
        <a:noFill/>
        <a:ln w="0">
          <a:noFill/>
        </a:ln>
      </c:spPr>
      <c:txPr>
        <a:bodyPr/>
        <a:lstStyle/>
        <a:p>
          <a:pPr>
            <a:defRPr sz="1000" b="0" strike="noStrike" spc="-1">
              <a:solidFill>
                <a:srgbClr val="000000"/>
              </a:solidFill>
              <a:latin typeface="Arial"/>
            </a:defRPr>
          </a:pPr>
          <a:endParaRPr lang="de-DE"/>
        </a:p>
      </c:txPr>
    </c:legend>
    <c:plotVisOnly val="1"/>
    <c:dispBlanksAs val="gap"/>
    <c:showDLblsOverMax val="1"/>
  </c:chart>
  <c:spPr>
    <a:solidFill>
      <a:srgbClr val="FFFFFF"/>
    </a:solidFill>
    <a:ln w="9360">
      <a:solidFill>
        <a:srgbClr val="D9D9D9"/>
      </a:solidFill>
      <a:round/>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051233002654329E-2"/>
          <c:y val="0.10433941404090658"/>
          <c:w val="0.80740189159714049"/>
          <c:h val="0.7574626865671642"/>
        </c:manualLayout>
      </c:layout>
      <c:barChart>
        <c:barDir val="bar"/>
        <c:grouping val="clustered"/>
        <c:varyColors val="0"/>
        <c:ser>
          <c:idx val="0"/>
          <c:order val="0"/>
          <c:tx>
            <c:strRef>
              <c:f>'G4.4-Versorgung Kindertag Städt'!$B$3</c:f>
              <c:strCache>
                <c:ptCount val="1"/>
                <c:pt idx="0">
                  <c:v>0- bis 2-jährig</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'G4.4-Versorgung Kindertag Städt'!$A$4:$A$12</c:f>
              <c:strCache>
                <c:ptCount val="9"/>
                <c:pt idx="0">
                  <c:v>Wien</c:v>
                </c:pt>
                <c:pt idx="1">
                  <c:v>St. Pölten</c:v>
                </c:pt>
                <c:pt idx="2">
                  <c:v>Salzburg</c:v>
                </c:pt>
                <c:pt idx="3">
                  <c:v>Linz</c:v>
                </c:pt>
                <c:pt idx="4">
                  <c:v>Klagenfurt</c:v>
                </c:pt>
                <c:pt idx="5">
                  <c:v>Innsbruck</c:v>
                </c:pt>
                <c:pt idx="6">
                  <c:v>Graz</c:v>
                </c:pt>
                <c:pt idx="7">
                  <c:v>Eisenstadt</c:v>
                </c:pt>
                <c:pt idx="8">
                  <c:v>Bregenz</c:v>
                </c:pt>
              </c:strCache>
            </c:strRef>
          </c:cat>
          <c:val>
            <c:numRef>
              <c:f>'G4.4-Versorgung Kindertag Städt'!$B$4:$B$12</c:f>
              <c:numCache>
                <c:formatCode>0\ %</c:formatCode>
                <c:ptCount val="9"/>
                <c:pt idx="0">
                  <c:v>0.44</c:v>
                </c:pt>
                <c:pt idx="1">
                  <c:v>0.22</c:v>
                </c:pt>
                <c:pt idx="2">
                  <c:v>0.27</c:v>
                </c:pt>
                <c:pt idx="3">
                  <c:v>0.25</c:v>
                </c:pt>
                <c:pt idx="4">
                  <c:v>0.36</c:v>
                </c:pt>
                <c:pt idx="5">
                  <c:v>0.31</c:v>
                </c:pt>
                <c:pt idx="6">
                  <c:v>0.28999999999999998</c:v>
                </c:pt>
                <c:pt idx="7">
                  <c:v>0.32</c:v>
                </c:pt>
                <c:pt idx="8">
                  <c:v>0.27</c:v>
                </c:pt>
              </c:numCache>
            </c:numRef>
          </c:val>
          <c:extLst>
            <c:ext xmlns:c16="http://schemas.microsoft.com/office/drawing/2014/chart" uri="{C3380CC4-5D6E-409C-BE32-E72D297353CC}">
              <c16:uniqueId val="{00000000-D094-492E-BBD1-8DA6A785DE03}"/>
            </c:ext>
          </c:extLst>
        </c:ser>
        <c:ser>
          <c:idx val="1"/>
          <c:order val="1"/>
          <c:tx>
            <c:strRef>
              <c:f>'G4.4-Versorgung Kindertag Städt'!$C$3</c:f>
              <c:strCache>
                <c:ptCount val="1"/>
                <c:pt idx="0">
                  <c:v>3- bis 5-jährig</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'G4.4-Versorgung Kindertag Städt'!$A$4:$A$12</c:f>
              <c:strCache>
                <c:ptCount val="9"/>
                <c:pt idx="0">
                  <c:v>Wien</c:v>
                </c:pt>
                <c:pt idx="1">
                  <c:v>St. Pölten</c:v>
                </c:pt>
                <c:pt idx="2">
                  <c:v>Salzburg</c:v>
                </c:pt>
                <c:pt idx="3">
                  <c:v>Linz</c:v>
                </c:pt>
                <c:pt idx="4">
                  <c:v>Klagenfurt</c:v>
                </c:pt>
                <c:pt idx="5">
                  <c:v>Innsbruck</c:v>
                </c:pt>
                <c:pt idx="6">
                  <c:v>Graz</c:v>
                </c:pt>
                <c:pt idx="7">
                  <c:v>Eisenstadt</c:v>
                </c:pt>
                <c:pt idx="8">
                  <c:v>Bregenz</c:v>
                </c:pt>
              </c:strCache>
            </c:strRef>
          </c:cat>
          <c:val>
            <c:numRef>
              <c:f>'G4.4-Versorgung Kindertag Städt'!$C$4:$C$12</c:f>
              <c:numCache>
                <c:formatCode>0\ %</c:formatCode>
                <c:ptCount val="9"/>
                <c:pt idx="0">
                  <c:v>0.92</c:v>
                </c:pt>
                <c:pt idx="1">
                  <c:v>1.03</c:v>
                </c:pt>
                <c:pt idx="2">
                  <c:v>0.92</c:v>
                </c:pt>
                <c:pt idx="3">
                  <c:v>0.96</c:v>
                </c:pt>
                <c:pt idx="4">
                  <c:v>0.96</c:v>
                </c:pt>
                <c:pt idx="5">
                  <c:v>0.96</c:v>
                </c:pt>
                <c:pt idx="6">
                  <c:v>0.9</c:v>
                </c:pt>
                <c:pt idx="7">
                  <c:v>0.96</c:v>
                </c:pt>
                <c:pt idx="8">
                  <c:v>0.99</c:v>
                </c:pt>
              </c:numCache>
            </c:numRef>
          </c:val>
          <c:extLst>
            <c:ext xmlns:c16="http://schemas.microsoft.com/office/drawing/2014/chart" uri="{C3380CC4-5D6E-409C-BE32-E72D297353CC}">
              <c16:uniqueId val="{00000001-D094-492E-BBD1-8DA6A785DE03}"/>
            </c:ext>
          </c:extLst>
        </c:ser>
        <c:ser>
          <c:idx val="2"/>
          <c:order val="2"/>
          <c:tx>
            <c:strRef>
              <c:f>'G4.4-Versorgung Kindertag Städt'!$D$3</c:f>
              <c:strCache>
                <c:ptCount val="1"/>
                <c:pt idx="0">
                  <c:v>6- bis 9-jährig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'G4.4-Versorgung Kindertag Städt'!$A$4:$A$12</c:f>
              <c:strCache>
                <c:ptCount val="9"/>
                <c:pt idx="0">
                  <c:v>Wien</c:v>
                </c:pt>
                <c:pt idx="1">
                  <c:v>St. Pölten</c:v>
                </c:pt>
                <c:pt idx="2">
                  <c:v>Salzburg</c:v>
                </c:pt>
                <c:pt idx="3">
                  <c:v>Linz</c:v>
                </c:pt>
                <c:pt idx="4">
                  <c:v>Klagenfurt</c:v>
                </c:pt>
                <c:pt idx="5">
                  <c:v>Innsbruck</c:v>
                </c:pt>
                <c:pt idx="6">
                  <c:v>Graz</c:v>
                </c:pt>
                <c:pt idx="7">
                  <c:v>Eisenstadt</c:v>
                </c:pt>
                <c:pt idx="8">
                  <c:v>Bregenz</c:v>
                </c:pt>
              </c:strCache>
            </c:strRef>
          </c:cat>
          <c:val>
            <c:numRef>
              <c:f>'G4.4-Versorgung Kindertag Städt'!$D$4:$D$12</c:f>
              <c:numCache>
                <c:formatCode>0\ %</c:formatCode>
                <c:ptCount val="9"/>
                <c:pt idx="0">
                  <c:v>0.23</c:v>
                </c:pt>
                <c:pt idx="1">
                  <c:v>0.09</c:v>
                </c:pt>
                <c:pt idx="2">
                  <c:v>0.15</c:v>
                </c:pt>
                <c:pt idx="3">
                  <c:v>0.65</c:v>
                </c:pt>
                <c:pt idx="4">
                  <c:v>0.35</c:v>
                </c:pt>
                <c:pt idx="5">
                  <c:v>0.11</c:v>
                </c:pt>
                <c:pt idx="6">
                  <c:v>0.11</c:v>
                </c:pt>
                <c:pt idx="7">
                  <c:v>0.01</c:v>
                </c:pt>
              </c:numCache>
            </c:numRef>
          </c:val>
          <c:extLst>
            <c:ext xmlns:c16="http://schemas.microsoft.com/office/drawing/2014/chart" uri="{C3380CC4-5D6E-409C-BE32-E72D297353CC}">
              <c16:uniqueId val="{00000002-D094-492E-BBD1-8DA6A785DE03}"/>
            </c:ext>
          </c:extLst>
        </c:ser>
        <c:dLbls>
          <c:showLegendKey val="0"/>
          <c:showVal val="0"/>
          <c:showCatName val="0"/>
          <c:showSerName val="0"/>
          <c:showPercent val="0"/>
          <c:showBubbleSize val="0"/>
        </c:dLbls>
        <c:gapWidth val="102"/>
        <c:axId val="2049613776"/>
        <c:axId val="2049615488"/>
      </c:barChart>
      <c:catAx>
        <c:axId val="2049613776"/>
        <c:scaling>
          <c:orientation val="minMax"/>
        </c:scaling>
        <c:delete val="0"/>
        <c:axPos val="l"/>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crossAx val="2049615488"/>
        <c:crosses val="autoZero"/>
        <c:auto val="1"/>
        <c:lblAlgn val="ctr"/>
        <c:lblOffset val="100"/>
        <c:noMultiLvlLbl val="0"/>
      </c:catAx>
      <c:valAx>
        <c:axId val="2049615488"/>
        <c:scaling>
          <c:orientation val="minMax"/>
          <c:max val="1.05"/>
        </c:scaling>
        <c:delete val="1"/>
        <c:axPos val="b"/>
        <c:numFmt formatCode="0\ %" sourceLinked="1"/>
        <c:majorTickMark val="none"/>
        <c:minorTickMark val="none"/>
        <c:tickLblPos val="nextTo"/>
        <c:crossAx val="2049613776"/>
        <c:crosses val="autoZero"/>
        <c:crossBetween val="between"/>
      </c:valAx>
      <c:spPr>
        <a:noFill/>
        <a:ln>
          <a:noFill/>
        </a:ln>
        <a:effectLst>
          <a:outerShdw blurRad="50800" dist="50800" dir="5400000" algn="ctr" rotWithShape="0">
            <a:schemeClr val="bg1"/>
          </a:outerShdw>
        </a:effectLst>
      </c:spPr>
    </c:plotArea>
    <c:legend>
      <c:legendPos val="r"/>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Entry>
      <c:legendEntry>
        <c:idx val="2"/>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Entry>
      <c:layout>
        <c:manualLayout>
          <c:xMode val="edge"/>
          <c:yMode val="edge"/>
          <c:x val="0.83791990162068897"/>
          <c:y val="0.30350942495824385"/>
          <c:w val="0.16208006260388483"/>
          <c:h val="0.1178365608527789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sz="1400"/>
      </a:pPr>
      <a:endParaRPr lang="de-D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40" b="0" i="0" u="none" strike="noStrike" kern="1200" spc="0" baseline="0">
                <a:solidFill>
                  <a:schemeClr val="tx1">
                    <a:lumMod val="65000"/>
                    <a:lumOff val="35000"/>
                  </a:schemeClr>
                </a:solidFill>
                <a:latin typeface="+mn-lt"/>
                <a:ea typeface="+mn-ea"/>
                <a:cs typeface="+mn-cs"/>
              </a:defRPr>
            </a:pPr>
            <a:r>
              <a:rPr lang="de-AT" b="1" dirty="0">
                <a:solidFill>
                  <a:schemeClr val="tx1"/>
                </a:solidFill>
              </a:rPr>
              <a:t>Grafik 5.2: Einkommensdifferenzen in Bundesländern und Landeshauptstädten (</a:t>
            </a:r>
            <a:r>
              <a:rPr lang="de-AT" b="1" dirty="0" err="1">
                <a:solidFill>
                  <a:schemeClr val="tx1"/>
                </a:solidFill>
              </a:rPr>
              <a:t>arithm</a:t>
            </a:r>
            <a:r>
              <a:rPr lang="de-AT" b="1" dirty="0">
                <a:solidFill>
                  <a:schemeClr val="tx1"/>
                </a:solidFill>
              </a:rPr>
              <a:t>. Mittel) (ganzjährig Vollzeit)</a:t>
            </a:r>
          </a:p>
        </c:rich>
      </c:tx>
      <c:layout>
        <c:manualLayout>
          <c:xMode val="edge"/>
          <c:yMode val="edge"/>
          <c:x val="7.4737863812218877E-2"/>
          <c:y val="0"/>
        </c:manualLayout>
      </c:layout>
      <c:overlay val="0"/>
      <c:spPr>
        <a:noFill/>
        <a:ln>
          <a:noFill/>
        </a:ln>
        <a:effectLst/>
      </c:spPr>
      <c:txPr>
        <a:bodyPr rot="0" spcFirstLastPara="1" vertOverflow="ellipsis" vert="horz" wrap="square" anchor="ctr" anchorCtr="1"/>
        <a:lstStyle/>
        <a:p>
          <a:pPr algn="ctr" rtl="0">
            <a:defRPr sz="144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8.1065822654521127E-2"/>
          <c:y val="0.13969270867438349"/>
          <c:w val="0.89496903573327846"/>
          <c:h val="0.52577265637495851"/>
        </c:manualLayout>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'G5.2 (T5.1_erg)'!$B$49:$B$66</c:f>
              <c:strCache>
                <c:ptCount val="18"/>
                <c:pt idx="0">
                  <c:v>Wien</c:v>
                </c:pt>
                <c:pt idx="1">
                  <c:v>Burgenland</c:v>
                </c:pt>
                <c:pt idx="2">
                  <c:v>Niederösterreich</c:v>
                </c:pt>
                <c:pt idx="3">
                  <c:v>Kärnten</c:v>
                </c:pt>
                <c:pt idx="4">
                  <c:v>Steiermark</c:v>
                </c:pt>
                <c:pt idx="5">
                  <c:v>Salzburg</c:v>
                </c:pt>
                <c:pt idx="6">
                  <c:v>Tirol</c:v>
                </c:pt>
                <c:pt idx="7">
                  <c:v>Oberösterreich</c:v>
                </c:pt>
                <c:pt idx="8">
                  <c:v>Vorarlberg</c:v>
                </c:pt>
                <c:pt idx="9">
                  <c:v>Wien</c:v>
                </c:pt>
                <c:pt idx="10">
                  <c:v>Innsbruck-Stadt</c:v>
                </c:pt>
                <c:pt idx="11">
                  <c:v>Klagenfurt(Stadt)</c:v>
                </c:pt>
                <c:pt idx="12">
                  <c:v>Sankt Pölten(Stadt)</c:v>
                </c:pt>
                <c:pt idx="13">
                  <c:v>Graz(Stadt)</c:v>
                </c:pt>
                <c:pt idx="14">
                  <c:v>Salzburg(Stadt)</c:v>
                </c:pt>
                <c:pt idx="15">
                  <c:v>Stadt Linz</c:v>
                </c:pt>
                <c:pt idx="16">
                  <c:v>Eisenstadt</c:v>
                </c:pt>
                <c:pt idx="17">
                  <c:v>Bregenz</c:v>
                </c:pt>
              </c:strCache>
            </c:strRef>
          </c:cat>
          <c:val>
            <c:numRef>
              <c:f>'G5.2 (T5.1_erg)'!$E$49:$E$66</c:f>
              <c:numCache>
                <c:formatCode>0.0%</c:formatCode>
                <c:ptCount val="18"/>
                <c:pt idx="0">
                  <c:v>0.10822468062689317</c:v>
                </c:pt>
                <c:pt idx="1">
                  <c:v>0.15567417748806656</c:v>
                </c:pt>
                <c:pt idx="2">
                  <c:v>0.16844122657580918</c:v>
                </c:pt>
                <c:pt idx="3">
                  <c:v>0.17176339090797954</c:v>
                </c:pt>
                <c:pt idx="4">
                  <c:v>0.18505833058052401</c:v>
                </c:pt>
                <c:pt idx="5">
                  <c:v>0.18747641752135291</c:v>
                </c:pt>
                <c:pt idx="6">
                  <c:v>0.19517605633802815</c:v>
                </c:pt>
                <c:pt idx="7">
                  <c:v>0.20722626501946184</c:v>
                </c:pt>
                <c:pt idx="8">
                  <c:v>0.23376453035594247</c:v>
                </c:pt>
                <c:pt idx="9">
                  <c:v>0.10822468062689317</c:v>
                </c:pt>
                <c:pt idx="10">
                  <c:v>0.11346869950115923</c:v>
                </c:pt>
                <c:pt idx="11">
                  <c:v>0.1156710045428152</c:v>
                </c:pt>
                <c:pt idx="12">
                  <c:v>0.13542126157917955</c:v>
                </c:pt>
                <c:pt idx="13">
                  <c:v>0.14275365897828485</c:v>
                </c:pt>
                <c:pt idx="14">
                  <c:v>0.14599273384787959</c:v>
                </c:pt>
                <c:pt idx="15">
                  <c:v>0.15114193471242376</c:v>
                </c:pt>
                <c:pt idx="16">
                  <c:v>0.16669454794312222</c:v>
                </c:pt>
                <c:pt idx="17">
                  <c:v>0.24374284839401117</c:v>
                </c:pt>
              </c:numCache>
            </c:numRef>
          </c:val>
          <c:extLst>
            <c:ext xmlns:c16="http://schemas.microsoft.com/office/drawing/2014/chart" uri="{C3380CC4-5D6E-409C-BE32-E72D297353CC}">
              <c16:uniqueId val="{00000000-8189-4051-AD6D-C0AE820BB24F}"/>
            </c:ext>
          </c:extLst>
        </c:ser>
        <c:dLbls>
          <c:dLblPos val="outEnd"/>
          <c:showLegendKey val="0"/>
          <c:showVal val="1"/>
          <c:showCatName val="0"/>
          <c:showSerName val="0"/>
          <c:showPercent val="0"/>
          <c:showBubbleSize val="0"/>
        </c:dLbls>
        <c:gapWidth val="219"/>
        <c:overlap val="-27"/>
        <c:axId val="1084175951"/>
        <c:axId val="1178145919"/>
      </c:barChart>
      <c:catAx>
        <c:axId val="108417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de-DE"/>
          </a:p>
        </c:txPr>
        <c:crossAx val="1178145919"/>
        <c:crosses val="autoZero"/>
        <c:auto val="1"/>
        <c:lblAlgn val="ctr"/>
        <c:lblOffset val="100"/>
        <c:noMultiLvlLbl val="0"/>
      </c:catAx>
      <c:valAx>
        <c:axId val="117814591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crossAx val="1084175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0.00555</cdr:x>
      <cdr:y>0.93783</cdr:y>
    </cdr:from>
    <cdr:to>
      <cdr:x>0.90255</cdr:x>
      <cdr:y>0.99809</cdr:y>
    </cdr:to>
    <cdr:sp macro="" textlink="">
      <cdr:nvSpPr>
        <cdr:cNvPr id="4" name="Textfeld 1"/>
        <cdr:cNvSpPr/>
      </cdr:nvSpPr>
      <cdr:spPr>
        <a:xfrm xmlns:a="http://schemas.openxmlformats.org/drawingml/2006/main">
          <a:off x="36000" y="3703680"/>
          <a:ext cx="5815800" cy="237960"/>
        </a:xfrm>
        <a:prstGeom xmlns:a="http://schemas.openxmlformats.org/drawingml/2006/main" prst="rect">
          <a:avLst/>
        </a:prstGeom>
        <a:noFill xmlns:a="http://schemas.openxmlformats.org/drawingml/2006/main"/>
        <a:ln xmlns:a="http://schemas.openxmlformats.org/drawingml/2006/main" w="0">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cdr:style>
      <cdr:txBody>
        <a:bodyPr xmlns:a="http://schemas.openxmlformats.org/drawingml/2006/main" vertOverflow="clip" lIns="90000" tIns="45000" rIns="90000" bIns="45000" anchor="t">
          <a:noAutofit/>
        </a:bodyPr>
        <a:lstStyle xmlns:a="http://schemas.openxmlformats.org/drawingml/2006/main"/>
        <a:p xmlns:a="http://schemas.openxmlformats.org/drawingml/2006/main">
          <a:pPr>
            <a:lnSpc>
              <a:spcPct val="100000"/>
            </a:lnSpc>
          </a:pPr>
          <a:r>
            <a:rPr lang="de-AT" sz="900" b="0" strike="noStrike" spc="-1">
              <a:latin typeface="Arial"/>
            </a:rPr>
            <a:t>Quelle: Stadtforschung Linz (o.J.): Bevölkerung 2024, e.B.</a:t>
          </a:r>
          <a:endParaRPr sz="900" b="0" strike="noStrike" spc="-1">
            <a:latin typeface="Calibri"/>
          </a:endParaRPr>
        </a:p>
      </cdr:txBody>
    </cdr:sp>
  </cdr:relSizeAnchor>
  <cdr:relSizeAnchor xmlns:cdr="http://schemas.openxmlformats.org/drawingml/2006/chartDrawing">
    <cdr:from>
      <cdr:x>0</cdr:x>
      <cdr:y>0.03856</cdr:y>
    </cdr:from>
    <cdr:to>
      <cdr:x>0.99989</cdr:x>
      <cdr:y>0.15634</cdr:y>
    </cdr:to>
    <cdr:sp macro="" textlink="">
      <cdr:nvSpPr>
        <cdr:cNvPr id="5" name="Textfeld 1"/>
        <cdr:cNvSpPr/>
      </cdr:nvSpPr>
      <cdr:spPr>
        <a:xfrm xmlns:a="http://schemas.openxmlformats.org/drawingml/2006/main">
          <a:off x="0" y="152280"/>
          <a:ext cx="6482880" cy="465120"/>
        </a:xfrm>
        <a:prstGeom xmlns:a="http://schemas.openxmlformats.org/drawingml/2006/main" prst="rect">
          <a:avLst/>
        </a:prstGeom>
        <a:noFill xmlns:a="http://schemas.openxmlformats.org/drawingml/2006/main"/>
        <a:ln xmlns:a="http://schemas.openxmlformats.org/drawingml/2006/main" w="0">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cdr:style>
      <cdr:txBody>
        <a:bodyPr xmlns:a="http://schemas.openxmlformats.org/drawingml/2006/main" lIns="90000" tIns="45000" rIns="90000" bIns="45000" anchor="t">
          <a:noAutofit/>
        </a:bodyPr>
        <a:lstStyle xmlns:a="http://schemas.openxmlformats.org/drawingml/2006/main"/>
        <a:p xmlns:a="http://schemas.openxmlformats.org/drawingml/2006/main">
          <a:pPr>
            <a:lnSpc>
              <a:spcPct val="100000"/>
            </a:lnSpc>
            <a:tabLst>
              <a:tab pos="0" algn="l"/>
            </a:tabLst>
          </a:pPr>
          <a:r>
            <a:rPr lang="de-AT" sz="1100" b="1" strike="noStrike" spc="-1">
              <a:latin typeface="Arial"/>
            </a:rPr>
            <a:t>Grafik 1.2: Altersverteilung der Linzer Bevölkerung nach Geschlecht (2024)</a:t>
          </a:r>
          <a:endParaRPr sz="1100" b="0" strike="noStrike" spc="-1">
            <a:latin typeface="Calibri"/>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0.83416</cdr:y>
    </cdr:from>
    <cdr:to>
      <cdr:x>0.97586</cdr:x>
      <cdr:y>1</cdr:y>
    </cdr:to>
    <cdr:sp macro="" textlink="">
      <cdr:nvSpPr>
        <cdr:cNvPr id="2" name="Textfeld 1">
          <a:extLst xmlns:a="http://schemas.openxmlformats.org/drawingml/2006/main">
            <a:ext uri="{FF2B5EF4-FFF2-40B4-BE49-F238E27FC236}">
              <a16:creationId xmlns:a16="http://schemas.microsoft.com/office/drawing/2014/main" id="{707F0E3C-3E95-508E-3718-7C283C1A9F87}"/>
            </a:ext>
          </a:extLst>
        </cdr:cNvPr>
        <cdr:cNvSpPr txBox="1"/>
      </cdr:nvSpPr>
      <cdr:spPr>
        <a:xfrm xmlns:a="http://schemas.openxmlformats.org/drawingml/2006/main">
          <a:off x="0" y="4599432"/>
          <a:ext cx="57912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DE" sz="1100"/>
        </a:p>
      </cdr:txBody>
    </cdr:sp>
  </cdr:relSizeAnchor>
  <cdr:relSizeAnchor xmlns:cdr="http://schemas.openxmlformats.org/drawingml/2006/chartDrawing">
    <cdr:from>
      <cdr:x>0</cdr:x>
      <cdr:y>0.83416</cdr:y>
    </cdr:from>
    <cdr:to>
      <cdr:x>0.15408</cdr:x>
      <cdr:y>1</cdr:y>
    </cdr:to>
    <cdr:sp macro="" textlink="">
      <cdr:nvSpPr>
        <cdr:cNvPr id="3" name="Textfeld 2">
          <a:extLst xmlns:a="http://schemas.openxmlformats.org/drawingml/2006/main">
            <a:ext uri="{FF2B5EF4-FFF2-40B4-BE49-F238E27FC236}">
              <a16:creationId xmlns:a16="http://schemas.microsoft.com/office/drawing/2014/main" id="{1B2C38D9-107B-F0B1-37BD-1C65A8750A05}"/>
            </a:ext>
          </a:extLst>
        </cdr:cNvPr>
        <cdr:cNvSpPr txBox="1"/>
      </cdr:nvSpPr>
      <cdr:spPr>
        <a:xfrm xmlns:a="http://schemas.openxmlformats.org/drawingml/2006/main">
          <a:off x="-88900" y="49530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DE" sz="1100"/>
        </a:p>
      </cdr:txBody>
    </cdr:sp>
  </cdr:relSizeAnchor>
  <cdr:relSizeAnchor xmlns:cdr="http://schemas.openxmlformats.org/drawingml/2006/chartDrawing">
    <cdr:from>
      <cdr:x>0</cdr:x>
      <cdr:y>0.88907</cdr:y>
    </cdr:from>
    <cdr:to>
      <cdr:x>0.99084</cdr:x>
      <cdr:y>1</cdr:y>
    </cdr:to>
    <cdr:sp macro="" textlink="">
      <cdr:nvSpPr>
        <cdr:cNvPr id="4" name="Textfeld 3">
          <a:extLst xmlns:a="http://schemas.openxmlformats.org/drawingml/2006/main">
            <a:ext uri="{FF2B5EF4-FFF2-40B4-BE49-F238E27FC236}">
              <a16:creationId xmlns:a16="http://schemas.microsoft.com/office/drawing/2014/main" id="{2FE31B94-EF61-FEE0-0130-E43177ECF64B}"/>
            </a:ext>
          </a:extLst>
        </cdr:cNvPr>
        <cdr:cNvSpPr txBox="1"/>
      </cdr:nvSpPr>
      <cdr:spPr>
        <a:xfrm xmlns:a="http://schemas.openxmlformats.org/drawingml/2006/main">
          <a:off x="0" y="4997029"/>
          <a:ext cx="8729920" cy="62348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de-AT" sz="1100" dirty="0">
              <a:effectLst/>
              <a:latin typeface="Arial" panose="020B0604020202020204" pitchFamily="34" charset="0"/>
              <a:ea typeface="+mn-ea"/>
              <a:cs typeface="Arial" panose="020B0604020202020204" pitchFamily="34" charset="0"/>
            </a:rPr>
            <a:t>Quelle: Österreichischer Städtebund (2023): Österreichs Städte in Zahlen 2023, </a:t>
          </a:r>
          <a:r>
            <a:rPr lang="de-AT" sz="1100" dirty="0" err="1">
              <a:effectLst/>
              <a:latin typeface="Arial" panose="020B0604020202020204" pitchFamily="34" charset="0"/>
              <a:ea typeface="+mn-ea"/>
              <a:cs typeface="Arial" panose="020B0604020202020204" pitchFamily="34" charset="0"/>
            </a:rPr>
            <a:t>e.D</a:t>
          </a:r>
          <a:r>
            <a:rPr lang="de-AT" sz="1100" dirty="0">
              <a:effectLst/>
              <a:latin typeface="Arial" panose="020B0604020202020204" pitchFamily="34" charset="0"/>
              <a:ea typeface="+mn-ea"/>
              <a:cs typeface="Arial" panose="020B0604020202020204" pitchFamily="34" charset="0"/>
            </a:rPr>
            <a:t>.</a:t>
          </a: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de-AT" sz="1100" dirty="0">
              <a:effectLst/>
              <a:latin typeface="Arial" panose="020B0604020202020204" pitchFamily="34" charset="0"/>
              <a:ea typeface="+mn-ea"/>
              <a:cs typeface="Arial" panose="020B0604020202020204" pitchFamily="34" charset="0"/>
            </a:rPr>
            <a:t>Kommentar: Für Bregenz sind keine Daten zur Gruppe der 6- bis 9-Jährigen verfügbar.</a:t>
          </a:r>
          <a:endParaRPr lang="de-AT" sz="1100" dirty="0">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0.25253</cdr:x>
      <cdr:y>0.06716</cdr:y>
    </cdr:from>
    <cdr:to>
      <cdr:x>0.40661</cdr:x>
      <cdr:y>0.233</cdr:y>
    </cdr:to>
    <cdr:sp macro="" textlink="">
      <cdr:nvSpPr>
        <cdr:cNvPr id="5" name="Textfeld 4">
          <a:extLst xmlns:a="http://schemas.openxmlformats.org/drawingml/2006/main">
            <a:ext uri="{FF2B5EF4-FFF2-40B4-BE49-F238E27FC236}">
              <a16:creationId xmlns:a16="http://schemas.microsoft.com/office/drawing/2014/main" id="{A8375C9F-B374-C7F8-B162-1C13F9938C4A}"/>
            </a:ext>
          </a:extLst>
        </cdr:cNvPr>
        <cdr:cNvSpPr txBox="1"/>
      </cdr:nvSpPr>
      <cdr:spPr>
        <a:xfrm xmlns:a="http://schemas.openxmlformats.org/drawingml/2006/main">
          <a:off x="1498600" y="37033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DE" sz="1100"/>
        </a:p>
      </cdr:txBody>
    </cdr:sp>
  </cdr:relSizeAnchor>
  <cdr:relSizeAnchor xmlns:cdr="http://schemas.openxmlformats.org/drawingml/2006/chartDrawing">
    <cdr:from>
      <cdr:x>0</cdr:x>
      <cdr:y>0.00498</cdr:y>
    </cdr:from>
    <cdr:to>
      <cdr:x>0.84318</cdr:x>
      <cdr:y>0.10862</cdr:y>
    </cdr:to>
    <cdr:sp macro="" textlink="">
      <cdr:nvSpPr>
        <cdr:cNvPr id="6" name="Textfeld 5">
          <a:extLst xmlns:a="http://schemas.openxmlformats.org/drawingml/2006/main">
            <a:ext uri="{FF2B5EF4-FFF2-40B4-BE49-F238E27FC236}">
              <a16:creationId xmlns:a16="http://schemas.microsoft.com/office/drawing/2014/main" id="{78A8501D-3237-66EA-E945-5CA092911DC3}"/>
            </a:ext>
          </a:extLst>
        </cdr:cNvPr>
        <cdr:cNvSpPr txBox="1"/>
      </cdr:nvSpPr>
      <cdr:spPr>
        <a:xfrm xmlns:a="http://schemas.openxmlformats.org/drawingml/2006/main">
          <a:off x="0" y="27432"/>
          <a:ext cx="5003800" cy="571500"/>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marL="0" marR="0" lvl="0" indent="0" algn="l" defTabSz="914400" eaLnBrk="1" fontAlgn="auto" latinLnBrk="0" hangingPunct="1">
            <a:lnSpc>
              <a:spcPct val="100000"/>
            </a:lnSpc>
            <a:spcBef>
              <a:spcPts val="0"/>
            </a:spcBef>
            <a:spcAft>
              <a:spcPts val="0"/>
            </a:spcAft>
            <a:buClrTx/>
            <a:buSzTx/>
            <a:buFontTx/>
            <a:buNone/>
            <a:tabLst/>
            <a:defRPr/>
          </a:pPr>
          <a:r>
            <a:rPr lang="de-AT" sz="1600" b="1" dirty="0">
              <a:latin typeface="Arial" panose="020B0604020202020204" pitchFamily="34" charset="0"/>
              <a:cs typeface="Arial" panose="020B0604020202020204" pitchFamily="34" charset="0"/>
            </a:rPr>
            <a:t>Grafik 4.4: Versorgungsgrad der Kinderbetreuung der Kinder im </a:t>
          </a:r>
        </a:p>
        <a:p xmlns:a="http://schemas.openxmlformats.org/drawingml/2006/main">
          <a:pPr marL="0" marR="0" lvl="0" indent="0" algn="l" defTabSz="914400" eaLnBrk="1" fontAlgn="auto" latinLnBrk="0" hangingPunct="1">
            <a:lnSpc>
              <a:spcPct val="100000"/>
            </a:lnSpc>
            <a:spcBef>
              <a:spcPts val="0"/>
            </a:spcBef>
            <a:spcAft>
              <a:spcPts val="0"/>
            </a:spcAft>
            <a:buClrTx/>
            <a:buSzTx/>
            <a:buFontTx/>
            <a:buNone/>
            <a:tabLst/>
            <a:defRPr/>
          </a:pPr>
          <a:r>
            <a:rPr lang="de-AT" sz="1600" b="1" dirty="0">
              <a:latin typeface="Arial" panose="020B0604020202020204" pitchFamily="34" charset="0"/>
              <a:cs typeface="Arial" panose="020B0604020202020204" pitchFamily="34" charset="0"/>
            </a:rPr>
            <a:t>Städtevergleich (2021/2022)</a:t>
          </a:r>
        </a:p>
        <a:p xmlns:a="http://schemas.openxmlformats.org/drawingml/2006/main">
          <a:endParaRPr lang="de-DE"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0.05882</cdr:x>
      <cdr:y>0.88755</cdr:y>
    </cdr:from>
    <cdr:to>
      <cdr:x>0.93791</cdr:x>
      <cdr:y>0.97791</cdr:y>
    </cdr:to>
    <cdr:sp macro="" textlink="">
      <cdr:nvSpPr>
        <cdr:cNvPr id="2" name="Textfeld 1">
          <a:extLst xmlns:a="http://schemas.openxmlformats.org/drawingml/2006/main">
            <a:ext uri="{FF2B5EF4-FFF2-40B4-BE49-F238E27FC236}">
              <a16:creationId xmlns:a16="http://schemas.microsoft.com/office/drawing/2014/main" id="{8DC739DF-3175-4DA4-9E0A-30FECBB81EA6}"/>
            </a:ext>
          </a:extLst>
        </cdr:cNvPr>
        <cdr:cNvSpPr txBox="1"/>
      </cdr:nvSpPr>
      <cdr:spPr>
        <a:xfrm xmlns:a="http://schemas.openxmlformats.org/drawingml/2006/main">
          <a:off x="342900" y="4210051"/>
          <a:ext cx="5124450" cy="428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a:p>
      </cdr:txBody>
    </cdr:sp>
  </cdr:relSizeAnchor>
  <cdr:relSizeAnchor xmlns:cdr="http://schemas.openxmlformats.org/drawingml/2006/chartDrawing">
    <cdr:from>
      <cdr:x>0.05065</cdr:x>
      <cdr:y>0.90161</cdr:y>
    </cdr:from>
    <cdr:to>
      <cdr:x>0.95915</cdr:x>
      <cdr:y>0.96988</cdr:y>
    </cdr:to>
    <cdr:sp macro="" textlink="">
      <cdr:nvSpPr>
        <cdr:cNvPr id="3" name="Textfeld 2">
          <a:extLst xmlns:a="http://schemas.openxmlformats.org/drawingml/2006/main">
            <a:ext uri="{FF2B5EF4-FFF2-40B4-BE49-F238E27FC236}">
              <a16:creationId xmlns:a16="http://schemas.microsoft.com/office/drawing/2014/main" id="{0E5AC85C-0E37-44F3-894B-F9A96D75D278}"/>
            </a:ext>
          </a:extLst>
        </cdr:cNvPr>
        <cdr:cNvSpPr txBox="1"/>
      </cdr:nvSpPr>
      <cdr:spPr>
        <a:xfrm xmlns:a="http://schemas.openxmlformats.org/drawingml/2006/main">
          <a:off x="295275" y="4276726"/>
          <a:ext cx="5295900" cy="3238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3C7B7-62BB-4BF2-9268-5014F680DC6B}" type="datetimeFigureOut">
              <a:rPr lang="de-DE" smtClean="0"/>
              <a:t>16.12.2024</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66C13-FD7C-491B-804E-CEB3D8D2598A}" type="slidenum">
              <a:rPr lang="de-DE" smtClean="0"/>
              <a:t>‹Nr.›</a:t>
            </a:fld>
            <a:endParaRPr lang="de-DE"/>
          </a:p>
        </p:txBody>
      </p:sp>
    </p:spTree>
    <p:extLst>
      <p:ext uri="{BB962C8B-B14F-4D97-AF65-F5344CB8AC3E}">
        <p14:creationId xmlns:p14="http://schemas.microsoft.com/office/powerpoint/2010/main" val="40727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marL="0" indent="0">
              <a:buFontTx/>
              <a:buNone/>
            </a:pPr>
            <a:endParaRPr lang="en-US" sz="1200" dirty="0"/>
          </a:p>
        </p:txBody>
      </p:sp>
      <p:sp>
        <p:nvSpPr>
          <p:cNvPr id="4" name="Foliennummernplatzhalter 3"/>
          <p:cNvSpPr>
            <a:spLocks noGrp="1"/>
          </p:cNvSpPr>
          <p:nvPr>
            <p:ph type="sldNum" sz="quarter" idx="10"/>
          </p:nvPr>
        </p:nvSpPr>
        <p:spPr/>
        <p:txBody>
          <a:bodyPr/>
          <a:lstStyle/>
          <a:p>
            <a:fld id="{BEF2A079-E7F8-4A78-8EEA-DD00A8D5DE37}" type="slidenum">
              <a:rPr lang="de-AT" smtClean="0"/>
              <a:t>1</a:t>
            </a:fld>
            <a:endParaRPr lang="de-AT"/>
          </a:p>
        </p:txBody>
      </p:sp>
    </p:spTree>
    <p:extLst>
      <p:ext uri="{BB962C8B-B14F-4D97-AF65-F5344CB8AC3E}">
        <p14:creationId xmlns:p14="http://schemas.microsoft.com/office/powerpoint/2010/main" val="3644548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a:spcBef>
                <a:spcPts val="0"/>
              </a:spcBef>
              <a:spcAft>
                <a:spcPts val="450"/>
              </a:spcAft>
            </a:pPr>
            <a:r>
              <a:rPr lang="de-AT" sz="1800" dirty="0"/>
              <a:t>78,9% (+4.9 PP </a:t>
            </a:r>
            <a:r>
              <a:rPr lang="de-AT" sz="1800" dirty="0" err="1"/>
              <a:t>ggü</a:t>
            </a:r>
            <a:r>
              <a:rPr lang="de-AT" sz="1800" dirty="0"/>
              <a:t>. 2016) der Linzer Frauen im erwerbsfähigen Alter waren 2023 am Arbeitsmarkt beteiligt (d.h. entweder berufstätig oder als erwerbsarbeitslos gemeldet).</a:t>
            </a:r>
          </a:p>
          <a:p>
            <a:pPr>
              <a:spcBef>
                <a:spcPts val="0"/>
              </a:spcBef>
              <a:spcAft>
                <a:spcPts val="450"/>
              </a:spcAft>
            </a:pPr>
            <a:r>
              <a:rPr lang="de-AT" sz="1800" dirty="0"/>
              <a:t>Mehr als die Hälfte (51,1%; +3,1 PP </a:t>
            </a:r>
            <a:r>
              <a:rPr lang="de-AT" sz="1800" dirty="0" err="1"/>
              <a:t>ggü</a:t>
            </a:r>
            <a:r>
              <a:rPr lang="de-AT" sz="1800" dirty="0"/>
              <a:t>. 2015; + 10 PP </a:t>
            </a:r>
            <a:r>
              <a:rPr lang="de-AT" sz="1800" dirty="0" err="1"/>
              <a:t>ggü</a:t>
            </a:r>
            <a:r>
              <a:rPr lang="de-AT" sz="1800" dirty="0"/>
              <a:t>. 2008) der erwerbstätigen Linzerinnen waren 2020 teilzeitbeschäftigt (bei Männern sind es nur 17,7%).</a:t>
            </a:r>
          </a:p>
          <a:p>
            <a:pPr lvl="1">
              <a:spcAft>
                <a:spcPts val="450"/>
              </a:spcAft>
            </a:pPr>
            <a:r>
              <a:rPr lang="de-AT" sz="1800" dirty="0"/>
              <a:t>Ein Grund könnte die bei 0- bis 2-Jährigen Kindern schlecht ausgebaute Kinderbetreuung sein.</a:t>
            </a:r>
          </a:p>
          <a:p>
            <a:pPr lvl="1">
              <a:spcAft>
                <a:spcPts val="450"/>
              </a:spcAft>
            </a:pPr>
            <a:r>
              <a:rPr lang="de-AT" sz="1800" dirty="0"/>
              <a:t>Ein weiterer die minimale Partizipation von Männern an der Sorgearbeit.    Ö: nur 16,7% der Väter gehen in Karenz, Tendenz rückläufig; nur </a:t>
            </a:r>
            <a:r>
              <a:rPr lang="de-AT" sz="1800" dirty="0" err="1"/>
              <a:t>ca</a:t>
            </a:r>
            <a:r>
              <a:rPr lang="de-AT" sz="1800" dirty="0"/>
              <a:t> 3% der Kinderbetreuungsgeldbeziehenden sind Männer (OECD). In einigen Ländern Europas beträgt diese Zahl über 40%.</a:t>
            </a:r>
          </a:p>
          <a:p>
            <a:pPr>
              <a:spcBef>
                <a:spcPts val="0"/>
              </a:spcBef>
              <a:spcAft>
                <a:spcPts val="450"/>
              </a:spcAft>
            </a:pPr>
            <a:r>
              <a:rPr lang="de-AT" sz="1800" dirty="0"/>
              <a:t>Die horizontale Arbeitsmarktsegregation ist in Linz stark ausgeprägt, insb. im Gesundheits- und Sozialwesen (19,6% der weiblichen Beschäftigten, 6,5% der männlichen) und Herstellung von Waren (19,5% der </a:t>
            </a:r>
            <a:r>
              <a:rPr lang="de-AT" sz="1800" dirty="0" err="1"/>
              <a:t>männl</a:t>
            </a:r>
            <a:r>
              <a:rPr lang="de-AT" sz="1800" dirty="0"/>
              <a:t>. Besch., 7,4% der weiblichen).</a:t>
            </a:r>
            <a:endParaRPr lang="de-AT" sz="1950" dirty="0"/>
          </a:p>
          <a:p>
            <a:pPr marL="171450" lvl="0" indent="-171450">
              <a:lnSpc>
                <a:spcPct val="100000"/>
              </a:lnSpc>
              <a:spcAft>
                <a:spcPts val="300"/>
              </a:spcAft>
              <a:buFont typeface="Arial" panose="020B0604020202020204" pitchFamily="34" charset="0"/>
              <a:buChar char="•"/>
            </a:pPr>
            <a:endParaRPr lang="de-AT"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BEF2A079-E7F8-4A78-8EEA-DD00A8D5DE37}" type="slidenum">
              <a:rPr lang="de-AT" smtClean="0"/>
              <a:t>12</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Hier sehen wir, dass Linz zwar bei der Kinderbetreuung der 6-9-Jährigen äußerst gut aufgestellt ist.</a:t>
            </a:r>
          </a:p>
          <a:p>
            <a:r>
              <a:rPr lang="de-AT" dirty="0"/>
              <a:t>Bei der Betreuung der 0-2-Jährigen Kinder jedoch auf dem zweitletzten Platz vor St. Pölten.</a:t>
            </a:r>
          </a:p>
          <a:p>
            <a:r>
              <a:rPr lang="de-AT" dirty="0"/>
              <a:t>Damit ist Linz noch unter dem österreichischen Durchschnitt und hat noch nicht die für 2010 anvisierten, und 2003 beschlossenen, Barcelona-Ziele (33%) erreicht. </a:t>
            </a:r>
          </a:p>
          <a:p>
            <a:pPr marL="0" marR="0" lvl="0" indent="0" algn="l" defTabSz="914400" rtl="0" eaLnBrk="1" fontAlgn="auto" latinLnBrk="0" hangingPunct="1">
              <a:lnSpc>
                <a:spcPct val="100000"/>
              </a:lnSpc>
              <a:spcBef>
                <a:spcPts val="0"/>
              </a:spcBef>
              <a:spcAft>
                <a:spcPts val="0"/>
              </a:spcAft>
              <a:buClrTx/>
              <a:buSzTx/>
              <a:buFontTx/>
              <a:buNone/>
              <a:tabLst/>
              <a:defRPr/>
            </a:pPr>
            <a:r>
              <a:rPr lang="de-AT" dirty="0"/>
              <a:t>Dies ist natürlich auch deshalb von äußerster Relevanz, da Väter in Österreich kaum an der Karenz teilnehmen. Sogar rückläufig, Ö-weit. Nur 0,2% der OÖ Väter mit Kind(</a:t>
            </a:r>
            <a:r>
              <a:rPr lang="de-AT" dirty="0" err="1"/>
              <a:t>ern</a:t>
            </a:r>
            <a:r>
              <a:rPr lang="de-AT" dirty="0"/>
              <a:t>) unter 15 waren 2021) in Karenz. Ö-Weit gehen nur 16,7% überhaupt in Karenz und dann nur kurz.  </a:t>
            </a:r>
          </a:p>
          <a:p>
            <a:r>
              <a:rPr lang="de-AT" dirty="0"/>
              <a:t>Das bedeutet, in den allermeisten heterosexuellen Familien werden Kinder in diese Zeit bis zum 3. Lebensjahr von Frauen betreut.</a:t>
            </a:r>
          </a:p>
        </p:txBody>
      </p:sp>
      <p:sp>
        <p:nvSpPr>
          <p:cNvPr id="4" name="Foliennummernplatzhalter 3"/>
          <p:cNvSpPr>
            <a:spLocks noGrp="1"/>
          </p:cNvSpPr>
          <p:nvPr>
            <p:ph type="sldNum" sz="quarter" idx="5"/>
          </p:nvPr>
        </p:nvSpPr>
        <p:spPr/>
        <p:txBody>
          <a:bodyPr/>
          <a:lstStyle/>
          <a:p>
            <a:fld id="{33B66C13-FD7C-491B-804E-CEB3D8D2598A}" type="slidenum">
              <a:rPr lang="de-DE" smtClean="0"/>
              <a:t>13</a:t>
            </a:fld>
            <a:endParaRPr lang="de-DE"/>
          </a:p>
        </p:txBody>
      </p:sp>
    </p:spTree>
    <p:extLst>
      <p:ext uri="{BB962C8B-B14F-4D97-AF65-F5344CB8AC3E}">
        <p14:creationId xmlns:p14="http://schemas.microsoft.com/office/powerpoint/2010/main" val="198442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endParaRPr lang="de-AT" sz="1200" kern="1200" dirty="0">
              <a:solidFill>
                <a:schemeClr val="tx1"/>
              </a:solidFill>
              <a:effectLst/>
              <a:latin typeface="+mn-lt"/>
              <a:ea typeface="+mn-ea"/>
              <a:cs typeface="+mn-cs"/>
            </a:endParaRPr>
          </a:p>
          <a:p>
            <a:pPr lvl="0">
              <a:spcAft>
                <a:spcPts val="300"/>
              </a:spcAft>
            </a:pPr>
            <a:r>
              <a:rPr lang="de-AT" sz="1200" kern="1200" dirty="0">
                <a:solidFill>
                  <a:schemeClr val="tx1"/>
                </a:solidFill>
                <a:effectLst/>
                <a:latin typeface="+mn-lt"/>
                <a:ea typeface="+mn-ea"/>
                <a:cs typeface="+mn-cs"/>
              </a:rPr>
              <a:t>Veränderungen: </a:t>
            </a:r>
          </a:p>
          <a:p>
            <a:pPr marL="171450" lvl="0" indent="-171450">
              <a:spcAft>
                <a:spcPts val="300"/>
              </a:spcAft>
              <a:buFont typeface="Arial" panose="020B0604020202020204" pitchFamily="34" charset="0"/>
              <a:buChar char="•"/>
            </a:pPr>
            <a:r>
              <a:rPr lang="de-AT" sz="1200" kern="1200" dirty="0">
                <a:solidFill>
                  <a:schemeClr val="tx1"/>
                </a:solidFill>
                <a:effectLst/>
                <a:latin typeface="+mn-lt"/>
                <a:ea typeface="+mn-ea"/>
                <a:cs typeface="+mn-cs"/>
              </a:rPr>
              <a:t>Einkommensunterschied größer geworden</a:t>
            </a:r>
            <a:r>
              <a:rPr lang="de-AT" sz="1200" kern="1200" baseline="0" dirty="0">
                <a:solidFill>
                  <a:schemeClr val="tx1"/>
                </a:solidFill>
                <a:effectLst/>
                <a:latin typeface="+mn-lt"/>
                <a:ea typeface="+mn-ea"/>
                <a:cs typeface="+mn-cs"/>
              </a:rPr>
              <a:t> –(monatliches Bruttoeinkommen)</a:t>
            </a:r>
            <a:r>
              <a:rPr lang="de-AT" sz="1200" kern="1200" dirty="0">
                <a:solidFill>
                  <a:schemeClr val="tx1"/>
                </a:solidFill>
                <a:effectLst/>
                <a:latin typeface="+mn-lt"/>
                <a:ea typeface="+mn-ea"/>
                <a:cs typeface="+mn-cs"/>
              </a:rPr>
              <a:t> 2011: 68%;</a:t>
            </a:r>
            <a:r>
              <a:rPr lang="de-AT" sz="1200" kern="1200" baseline="0" dirty="0">
                <a:solidFill>
                  <a:schemeClr val="tx1"/>
                </a:solidFill>
                <a:effectLst/>
                <a:latin typeface="+mn-lt"/>
                <a:ea typeface="+mn-ea"/>
                <a:cs typeface="+mn-cs"/>
              </a:rPr>
              <a:t> 2015: 61%, jetzt wieder 63,3%</a:t>
            </a:r>
          </a:p>
          <a:p>
            <a:pPr marL="628650" lvl="1" indent="-171450">
              <a:spcAft>
                <a:spcPts val="300"/>
              </a:spcAft>
              <a:buFont typeface="Arial" panose="020B0604020202020204" pitchFamily="34" charset="0"/>
              <a:buChar char="•"/>
            </a:pPr>
            <a:r>
              <a:rPr lang="de-AT" sz="1200" kern="1200" dirty="0">
                <a:solidFill>
                  <a:schemeClr val="tx1"/>
                </a:solidFill>
                <a:effectLst/>
                <a:latin typeface="+mn-lt"/>
                <a:ea typeface="+mn-ea"/>
                <a:cs typeface="+mn-cs"/>
              </a:rPr>
              <a:t>Dies liegt aber auch daran, dass die Erwerbsquote der Frauen anstieg und zwar oft in Form von Teilzeitbeschäftigung</a:t>
            </a:r>
          </a:p>
          <a:p>
            <a:pPr marL="457200" lvl="1" indent="0">
              <a:spcAft>
                <a:spcPts val="300"/>
              </a:spcAft>
              <a:buFont typeface="Arial" panose="020B0604020202020204" pitchFamily="34" charset="0"/>
              <a:buNone/>
            </a:pPr>
            <a:endParaRPr lang="de-AT" sz="1200" dirty="0"/>
          </a:p>
          <a:p>
            <a:pPr marL="0" marR="0" lvl="0" indent="0" algn="l" defTabSz="914400" rtl="0" eaLnBrk="1" fontAlgn="auto" latinLnBrk="0" hangingPunct="1">
              <a:lnSpc>
                <a:spcPct val="100000"/>
              </a:lnSpc>
              <a:spcBef>
                <a:spcPts val="0"/>
              </a:spcBef>
              <a:spcAft>
                <a:spcPts val="300"/>
              </a:spcAft>
              <a:buClrTx/>
              <a:buSzTx/>
              <a:buFontTx/>
              <a:buNone/>
              <a:tabLst/>
              <a:defRPr/>
            </a:pPr>
            <a:r>
              <a:rPr lang="de-AT" sz="1200" kern="1200" dirty="0">
                <a:solidFill>
                  <a:schemeClr val="tx1"/>
                </a:solidFill>
                <a:effectLst/>
                <a:latin typeface="+mn-lt"/>
                <a:ea typeface="+mn-ea"/>
                <a:cs typeface="+mn-cs"/>
              </a:rPr>
              <a:t>Der Gender Pay Gap ist kein Linz-Spezifikum, sondern in Österreich insgesamt stark ausgeprägt: Im EU-27-Ranking 2022 mit 18,4% (Bruttostundenlöhne) an zweitletzter Stelle. </a:t>
            </a:r>
          </a:p>
          <a:p>
            <a:pPr lvl="0">
              <a:spcAft>
                <a:spcPts val="300"/>
              </a:spcAft>
            </a:pPr>
            <a:endParaRPr lang="de-AT" sz="1200" kern="1200" dirty="0">
              <a:solidFill>
                <a:schemeClr val="tx1"/>
              </a:solidFill>
              <a:effectLst/>
              <a:latin typeface="+mn-lt"/>
              <a:ea typeface="+mn-ea"/>
              <a:cs typeface="+mn-cs"/>
            </a:endParaRPr>
          </a:p>
          <a:p>
            <a:r>
              <a:rPr lang="de-AT" dirty="0"/>
              <a:t>Wir sehen im Städtevergleich, dass die Einkommensdifferenz in Linz recht hoch ist. Nur die recht kleinen Städte Eisenstadt, Bregenz haben eine höhere Differenz.</a:t>
            </a:r>
          </a:p>
          <a:p>
            <a:r>
              <a:rPr lang="de-AT" dirty="0"/>
              <a:t>Wichtig noch einmal zu betonen – weniger als die Hälfte der Frauen ist ganzjährig Vollzeit beschäftigt, hier gibt es vermutlich auch einen starken Selektionseffekt.</a:t>
            </a:r>
          </a:p>
          <a:p>
            <a:pPr lvl="0">
              <a:spcAft>
                <a:spcPts val="300"/>
              </a:spcAft>
            </a:pPr>
            <a:endParaRPr lang="de-AT"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BEF2A079-E7F8-4A78-8EEA-DD00A8D5DE37}" type="slidenum">
              <a:rPr lang="de-AT" smtClean="0"/>
              <a:t>14</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B04D4-754E-BDA2-1010-FFE31F35EE5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1E0779D-7E2D-9626-62C1-98BBEA9BCBFA}"/>
              </a:ext>
            </a:extLst>
          </p:cNvPr>
          <p:cNvSpPr>
            <a:spLocks noGrp="1" noRot="1" noChangeAspect="1"/>
          </p:cNvSpPr>
          <p:nvPr>
            <p:ph type="sldImg"/>
          </p:nvPr>
        </p:nvSpPr>
        <p:spPr>
          <a:xfrm>
            <a:off x="1371600" y="1143000"/>
            <a:ext cx="4114800" cy="3086100"/>
          </a:xfrm>
        </p:spPr>
      </p:sp>
      <p:sp>
        <p:nvSpPr>
          <p:cNvPr id="3" name="Notizenplatzhalter 2">
            <a:extLst>
              <a:ext uri="{FF2B5EF4-FFF2-40B4-BE49-F238E27FC236}">
                <a16:creationId xmlns:a16="http://schemas.microsoft.com/office/drawing/2014/main" id="{BE0D5B21-1CC5-3DC4-10BF-CA6E5965E953}"/>
              </a:ext>
            </a:extLst>
          </p:cNvPr>
          <p:cNvSpPr>
            <a:spLocks noGrp="1"/>
          </p:cNvSpPr>
          <p:nvPr>
            <p:ph type="body" idx="1"/>
          </p:nvPr>
        </p:nvSpPr>
        <p:spPr/>
        <p:txBody>
          <a:bodyPr/>
          <a:lstStyle/>
          <a:p>
            <a:pPr lvl="0">
              <a:spcAft>
                <a:spcPts val="300"/>
              </a:spcAft>
            </a:pPr>
            <a:endParaRPr lang="de-AT" sz="1200" kern="1200" dirty="0">
              <a:solidFill>
                <a:schemeClr val="tx1"/>
              </a:solidFill>
              <a:effectLst/>
              <a:latin typeface="+mn-lt"/>
              <a:ea typeface="+mn-ea"/>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300"/>
              </a:spcAft>
              <a:buClrTx/>
              <a:buSzTx/>
              <a:buFontTx/>
              <a:buNone/>
              <a:tabLst/>
              <a:defRPr/>
            </a:pPr>
            <a:r>
              <a:rPr lang="de-AT" dirty="0"/>
              <a:t>2021 erzielten die Linzer Pensionistinnen ein durchschnittliches Jahresnettoeinkommen von 21.396 Euro, die Linzer Pensionisten eines in der Höhe von 28.814 Euro. Somit lag der Einkommensunterschied in der Pension im Durchschnitt bei 25,7%; der höchste Pension Gap unter den Landeshauptstädten.</a:t>
            </a:r>
          </a:p>
          <a:p>
            <a:pPr lvl="0">
              <a:spcAft>
                <a:spcPts val="300"/>
              </a:spcAft>
            </a:pPr>
            <a:endParaRPr lang="de-AT"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300"/>
              </a:spcAft>
              <a:buClrTx/>
              <a:buSzTx/>
              <a:buFontTx/>
              <a:buNone/>
              <a:tabLst/>
              <a:defRPr/>
            </a:pPr>
            <a:r>
              <a:rPr lang="de-AT" dirty="0"/>
              <a:t>Während Daten zu Armutsgefährdung für Linz nicht vorliegen, lässt sich aus österreichischen Daten indirekt schließen, dass insbesondere Alleinerziehende Frauen und alleinlebende Pensionistinnen armutsgefährdet sind. Auch zeigen österreichische und oberösterreichische Daten zunehmend steigende Lebenskosten als Überschuldungsgrund (14% bei Frauen, 11% bei Männern). Insbesondere bei Pensionistinnen könnte hier aufgrund des hohen Pension Gap und der Altersstruktur in Linz ein Armuts- und Schuldenproblem vorliegen. </a:t>
            </a:r>
          </a:p>
          <a:p>
            <a:pPr lvl="0">
              <a:spcAft>
                <a:spcPts val="300"/>
              </a:spcAft>
            </a:pPr>
            <a:endParaRPr lang="de-AT" sz="1200" kern="1200" dirty="0">
              <a:solidFill>
                <a:schemeClr val="tx1"/>
              </a:solidFill>
              <a:effectLst/>
              <a:latin typeface="+mn-lt"/>
              <a:ea typeface="+mn-ea"/>
              <a:cs typeface="+mn-cs"/>
            </a:endParaRPr>
          </a:p>
          <a:p>
            <a:pPr marL="171450" lvl="0" indent="-171450">
              <a:spcAft>
                <a:spcPts val="300"/>
              </a:spcAft>
              <a:buFont typeface="Arial" panose="020B0604020202020204" pitchFamily="34" charset="0"/>
              <a:buChar char="•"/>
            </a:pPr>
            <a:r>
              <a:rPr lang="de-AT" sz="1200" kern="1200" dirty="0">
                <a:solidFill>
                  <a:schemeClr val="tx1"/>
                </a:solidFill>
                <a:effectLst/>
                <a:latin typeface="+mn-lt"/>
                <a:ea typeface="+mn-ea"/>
                <a:cs typeface="+mn-cs"/>
              </a:rPr>
              <a:t>erhöhte Armutsrisiko Ö (Alleinerziehende 30%, weibliche Hauptverdienerinnen 22% sowie alleinlebende Pensionistinnen 20%)</a:t>
            </a:r>
            <a:endParaRPr lang="de-AT" sz="1200" kern="1200" baseline="0" dirty="0">
              <a:solidFill>
                <a:schemeClr val="tx1"/>
              </a:solidFill>
              <a:effectLst/>
              <a:latin typeface="+mn-lt"/>
              <a:ea typeface="+mn-ea"/>
              <a:cs typeface="+mn-cs"/>
            </a:endParaRPr>
          </a:p>
          <a:p>
            <a:pPr lvl="0">
              <a:spcAft>
                <a:spcPts val="300"/>
              </a:spcAft>
            </a:pPr>
            <a:endParaRPr lang="de-AT" sz="1200" kern="1200" dirty="0">
              <a:solidFill>
                <a:schemeClr val="tx1"/>
              </a:solidFill>
              <a:effectLst/>
              <a:latin typeface="+mn-lt"/>
              <a:ea typeface="+mn-ea"/>
              <a:cs typeface="+mn-cs"/>
            </a:endParaRPr>
          </a:p>
        </p:txBody>
      </p:sp>
      <p:sp>
        <p:nvSpPr>
          <p:cNvPr id="4" name="Foliennummernplatzhalter 3">
            <a:extLst>
              <a:ext uri="{FF2B5EF4-FFF2-40B4-BE49-F238E27FC236}">
                <a16:creationId xmlns:a16="http://schemas.microsoft.com/office/drawing/2014/main" id="{56EB62E1-8639-BC28-035B-62D498BC8E77}"/>
              </a:ext>
            </a:extLst>
          </p:cNvPr>
          <p:cNvSpPr>
            <a:spLocks noGrp="1"/>
          </p:cNvSpPr>
          <p:nvPr>
            <p:ph type="sldNum" sz="quarter" idx="10"/>
          </p:nvPr>
        </p:nvSpPr>
        <p:spPr/>
        <p:txBody>
          <a:bodyPr/>
          <a:lstStyle/>
          <a:p>
            <a:fld id="{BEF2A079-E7F8-4A78-8EEA-DD00A8D5DE37}" type="slidenum">
              <a:rPr lang="de-AT" smtClean="0"/>
              <a:t>15</a:t>
            </a:fld>
            <a:endParaRPr lang="de-AT"/>
          </a:p>
        </p:txBody>
      </p:sp>
    </p:spTree>
    <p:extLst>
      <p:ext uri="{BB962C8B-B14F-4D97-AF65-F5344CB8AC3E}">
        <p14:creationId xmlns:p14="http://schemas.microsoft.com/office/powerpoint/2010/main" val="3912626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endParaRPr lang="de-AT" sz="1200" baseline="0" dirty="0"/>
          </a:p>
          <a:p>
            <a:pPr lvl="0">
              <a:spcAft>
                <a:spcPts val="300"/>
              </a:spcAft>
            </a:pPr>
            <a:r>
              <a:rPr lang="de-AT" sz="1200" baseline="0" dirty="0"/>
              <a:t>Grundsätzlich haben Frauen höhere Lebenserwartung und sind, </a:t>
            </a:r>
          </a:p>
        </p:txBody>
      </p:sp>
      <p:sp>
        <p:nvSpPr>
          <p:cNvPr id="4" name="Foliennummernplatzhalter 3"/>
          <p:cNvSpPr>
            <a:spLocks noGrp="1"/>
          </p:cNvSpPr>
          <p:nvPr>
            <p:ph type="sldNum" sz="quarter" idx="10"/>
          </p:nvPr>
        </p:nvSpPr>
        <p:spPr/>
        <p:txBody>
          <a:bodyPr/>
          <a:lstStyle/>
          <a:p>
            <a:fld id="{BEF2A079-E7F8-4A78-8EEA-DD00A8D5DE37}" type="slidenum">
              <a:rPr lang="de-AT" smtClean="0"/>
              <a:t>16</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endParaRPr lang="de-AT" sz="1200" baseline="0" dirty="0"/>
          </a:p>
          <a:p>
            <a:pPr lvl="0">
              <a:spcAft>
                <a:spcPts val="300"/>
              </a:spcAft>
            </a:pPr>
            <a:r>
              <a:rPr lang="de-AT" sz="1200" baseline="0" dirty="0"/>
              <a:t>Grundsätzlich haben Frauen höhere Lebenserwartung und sind, </a:t>
            </a:r>
          </a:p>
        </p:txBody>
      </p:sp>
      <p:sp>
        <p:nvSpPr>
          <p:cNvPr id="4" name="Foliennummernplatzhalter 3"/>
          <p:cNvSpPr>
            <a:spLocks noGrp="1"/>
          </p:cNvSpPr>
          <p:nvPr>
            <p:ph type="sldNum" sz="quarter" idx="10"/>
          </p:nvPr>
        </p:nvSpPr>
        <p:spPr/>
        <p:txBody>
          <a:bodyPr/>
          <a:lstStyle/>
          <a:p>
            <a:fld id="{BEF2A079-E7F8-4A78-8EEA-DD00A8D5DE37}" type="slidenum">
              <a:rPr lang="de-AT" smtClean="0"/>
              <a:t>17</a:t>
            </a:fld>
            <a:endParaRPr lang="de-AT"/>
          </a:p>
        </p:txBody>
      </p:sp>
    </p:spTree>
    <p:extLst>
      <p:ext uri="{BB962C8B-B14F-4D97-AF65-F5344CB8AC3E}">
        <p14:creationId xmlns:p14="http://schemas.microsoft.com/office/powerpoint/2010/main" val="4248021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AEABC-AD71-DACE-E83E-FB4EC8CE157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DA51430-D96D-6E17-DC90-C1338CBC0E43}"/>
              </a:ext>
            </a:extLst>
          </p:cNvPr>
          <p:cNvSpPr>
            <a:spLocks noGrp="1" noRot="1" noChangeAspect="1"/>
          </p:cNvSpPr>
          <p:nvPr>
            <p:ph type="sldImg"/>
          </p:nvPr>
        </p:nvSpPr>
        <p:spPr>
          <a:xfrm>
            <a:off x="1371600" y="1143000"/>
            <a:ext cx="4114800" cy="3086100"/>
          </a:xfrm>
        </p:spPr>
      </p:sp>
      <p:sp>
        <p:nvSpPr>
          <p:cNvPr id="3" name="Notizenplatzhalter 2">
            <a:extLst>
              <a:ext uri="{FF2B5EF4-FFF2-40B4-BE49-F238E27FC236}">
                <a16:creationId xmlns:a16="http://schemas.microsoft.com/office/drawing/2014/main" id="{8D2C60BD-A6D4-B90A-5CF0-755F48F6A223}"/>
              </a:ext>
            </a:extLst>
          </p:cNvPr>
          <p:cNvSpPr>
            <a:spLocks noGrp="1"/>
          </p:cNvSpPr>
          <p:nvPr>
            <p:ph type="body" idx="1"/>
          </p:nvPr>
        </p:nvSpPr>
        <p:spPr/>
        <p:txBody>
          <a:bodyPr/>
          <a:lstStyle/>
          <a:p>
            <a:pPr marL="171450" lvl="0" indent="-171450">
              <a:spcAft>
                <a:spcPts val="300"/>
              </a:spcAft>
              <a:buFont typeface="Arial" panose="020B0604020202020204" pitchFamily="34" charset="0"/>
              <a:buChar char="•"/>
            </a:pPr>
            <a:endParaRPr lang="de-AT" sz="1200" dirty="0"/>
          </a:p>
          <a:p>
            <a:pPr marL="0" marR="0" lvl="0" indent="0" algn="l" defTabSz="914400" rtl="0" eaLnBrk="1" fontAlgn="auto" latinLnBrk="0" hangingPunct="1">
              <a:lnSpc>
                <a:spcPct val="100000"/>
              </a:lnSpc>
              <a:spcBef>
                <a:spcPts val="0"/>
              </a:spcBef>
              <a:spcAft>
                <a:spcPts val="300"/>
              </a:spcAft>
              <a:buClrTx/>
              <a:buSzTx/>
              <a:buFontTx/>
              <a:buNone/>
              <a:tabLst/>
              <a:defRPr/>
            </a:pPr>
            <a:r>
              <a:rPr lang="de-AT" sz="1200" dirty="0">
                <a:latin typeface="Arial" panose="020B0604020202020204" pitchFamily="34" charset="0"/>
                <a:ea typeface="Calibri" panose="020F0502020204030204" pitchFamily="34" charset="0"/>
              </a:rPr>
              <a:t>Die Frage, ob die COVID-19-Pandemie zu einem Anstieg der Gewalt beigetragen hat, ist in der Forschung nicht eindeutig geklärt (Problem der Dunkelziffer). Aber Gewalt ein massives Problem</a:t>
            </a:r>
          </a:p>
          <a:p>
            <a:pPr lvl="0">
              <a:spcAft>
                <a:spcPts val="300"/>
              </a:spcAft>
            </a:pPr>
            <a:endParaRPr lang="de-AT" sz="1200" baseline="0" dirty="0"/>
          </a:p>
        </p:txBody>
      </p:sp>
      <p:sp>
        <p:nvSpPr>
          <p:cNvPr id="4" name="Foliennummernplatzhalter 3">
            <a:extLst>
              <a:ext uri="{FF2B5EF4-FFF2-40B4-BE49-F238E27FC236}">
                <a16:creationId xmlns:a16="http://schemas.microsoft.com/office/drawing/2014/main" id="{1EC616C3-195F-C5C6-90CB-A2E557CA11C1}"/>
              </a:ext>
            </a:extLst>
          </p:cNvPr>
          <p:cNvSpPr>
            <a:spLocks noGrp="1"/>
          </p:cNvSpPr>
          <p:nvPr>
            <p:ph type="sldNum" sz="quarter" idx="10"/>
          </p:nvPr>
        </p:nvSpPr>
        <p:spPr/>
        <p:txBody>
          <a:bodyPr/>
          <a:lstStyle/>
          <a:p>
            <a:fld id="{BEF2A079-E7F8-4A78-8EEA-DD00A8D5DE37}" type="slidenum">
              <a:rPr lang="de-AT" smtClean="0"/>
              <a:t>18</a:t>
            </a:fld>
            <a:endParaRPr lang="de-AT"/>
          </a:p>
        </p:txBody>
      </p:sp>
    </p:spTree>
    <p:extLst>
      <p:ext uri="{BB962C8B-B14F-4D97-AF65-F5344CB8AC3E}">
        <p14:creationId xmlns:p14="http://schemas.microsoft.com/office/powerpoint/2010/main" val="4167316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1BF5B6-1E9E-D1DC-139C-5EAC12C68DD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D30BA58-5B41-1E14-5C16-E5CB3D67B80B}"/>
              </a:ext>
            </a:extLst>
          </p:cNvPr>
          <p:cNvSpPr>
            <a:spLocks noGrp="1" noRot="1" noChangeAspect="1"/>
          </p:cNvSpPr>
          <p:nvPr>
            <p:ph type="sldImg"/>
          </p:nvPr>
        </p:nvSpPr>
        <p:spPr>
          <a:xfrm>
            <a:off x="1371600" y="1143000"/>
            <a:ext cx="4114800" cy="3086100"/>
          </a:xfrm>
        </p:spPr>
      </p:sp>
      <p:sp>
        <p:nvSpPr>
          <p:cNvPr id="3" name="Notizenplatzhalter 2">
            <a:extLst>
              <a:ext uri="{FF2B5EF4-FFF2-40B4-BE49-F238E27FC236}">
                <a16:creationId xmlns:a16="http://schemas.microsoft.com/office/drawing/2014/main" id="{6174C6AF-0A0A-1D0A-573D-AA1218C1371B}"/>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de-AT" dirty="0"/>
              <a:t>Seit 2017 ist der Frauenanteil im Gemeinderat etwas gestiegen (aber unter dem Höhepunkt 2015 und temporär auch im Stadtsenat (Position der Bürgermeister*in unbesetzt).</a:t>
            </a:r>
          </a:p>
          <a:p>
            <a:pPr marL="171450" lvl="0" indent="-171450">
              <a:spcAft>
                <a:spcPts val="300"/>
              </a:spcAft>
              <a:buFont typeface="Arial" panose="020B0604020202020204" pitchFamily="34" charset="0"/>
              <a:buChar char="•"/>
            </a:pPr>
            <a:endParaRPr lang="de-AT" sz="1200" dirty="0"/>
          </a:p>
          <a:p>
            <a:pPr marL="0" marR="0" lvl="0" indent="0" algn="l" defTabSz="914400" rtl="0" eaLnBrk="1" fontAlgn="auto" latinLnBrk="0" hangingPunct="1">
              <a:lnSpc>
                <a:spcPct val="100000"/>
              </a:lnSpc>
              <a:spcBef>
                <a:spcPts val="0"/>
              </a:spcBef>
              <a:spcAft>
                <a:spcPts val="300"/>
              </a:spcAft>
              <a:buClrTx/>
              <a:buSzTx/>
              <a:buFontTx/>
              <a:buNone/>
              <a:tabLst/>
              <a:defRPr/>
            </a:pPr>
            <a:r>
              <a:rPr lang="de-AT" dirty="0"/>
              <a:t>Ausschüsse des Gemeinderats haben v.a. dann einen hohen Frauenanteil, wenn sie sich mit „traditionell feminisierten“ Themen beschäftigen („Kultur und Tourismus und Märkte“, „Klima, Stadtgrün, Frauen und Bildung“ und „Generationen, Soziales und Sport“).</a:t>
            </a:r>
          </a:p>
          <a:p>
            <a:pPr lvl="0">
              <a:spcAft>
                <a:spcPts val="300"/>
              </a:spcAft>
            </a:pPr>
            <a:endParaRPr lang="de-AT" sz="1200" baseline="0" dirty="0"/>
          </a:p>
        </p:txBody>
      </p:sp>
      <p:sp>
        <p:nvSpPr>
          <p:cNvPr id="4" name="Foliennummernplatzhalter 3">
            <a:extLst>
              <a:ext uri="{FF2B5EF4-FFF2-40B4-BE49-F238E27FC236}">
                <a16:creationId xmlns:a16="http://schemas.microsoft.com/office/drawing/2014/main" id="{8288112E-6D89-6114-802B-69677B1D0BCE}"/>
              </a:ext>
            </a:extLst>
          </p:cNvPr>
          <p:cNvSpPr>
            <a:spLocks noGrp="1"/>
          </p:cNvSpPr>
          <p:nvPr>
            <p:ph type="sldNum" sz="quarter" idx="10"/>
          </p:nvPr>
        </p:nvSpPr>
        <p:spPr/>
        <p:txBody>
          <a:bodyPr/>
          <a:lstStyle/>
          <a:p>
            <a:fld id="{BEF2A079-E7F8-4A78-8EEA-DD00A8D5DE37}" type="slidenum">
              <a:rPr lang="de-AT" smtClean="0"/>
              <a:t>19</a:t>
            </a:fld>
            <a:endParaRPr lang="de-AT"/>
          </a:p>
        </p:txBody>
      </p:sp>
    </p:spTree>
    <p:extLst>
      <p:ext uri="{BB962C8B-B14F-4D97-AF65-F5344CB8AC3E}">
        <p14:creationId xmlns:p14="http://schemas.microsoft.com/office/powerpoint/2010/main" val="38166608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1BF5B6-1E9E-D1DC-139C-5EAC12C68DD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D30BA58-5B41-1E14-5C16-E5CB3D67B80B}"/>
              </a:ext>
            </a:extLst>
          </p:cNvPr>
          <p:cNvSpPr>
            <a:spLocks noGrp="1" noRot="1" noChangeAspect="1"/>
          </p:cNvSpPr>
          <p:nvPr>
            <p:ph type="sldImg"/>
          </p:nvPr>
        </p:nvSpPr>
        <p:spPr>
          <a:xfrm>
            <a:off x="1371600" y="1143000"/>
            <a:ext cx="4114800" cy="3086100"/>
          </a:xfrm>
        </p:spPr>
      </p:sp>
      <p:sp>
        <p:nvSpPr>
          <p:cNvPr id="3" name="Notizenplatzhalter 2">
            <a:extLst>
              <a:ext uri="{FF2B5EF4-FFF2-40B4-BE49-F238E27FC236}">
                <a16:creationId xmlns:a16="http://schemas.microsoft.com/office/drawing/2014/main" id="{6174C6AF-0A0A-1D0A-573D-AA1218C1371B}"/>
              </a:ext>
            </a:extLst>
          </p:cNvPr>
          <p:cNvSpPr>
            <a:spLocks noGrp="1"/>
          </p:cNvSpPr>
          <p:nvPr>
            <p:ph type="body" idx="1"/>
          </p:nvPr>
        </p:nvSpPr>
        <p:spPr/>
        <p:txBody>
          <a:bodyPr/>
          <a:lstStyle/>
          <a:p>
            <a:pPr marL="171450" lvl="0" indent="-171450">
              <a:spcAft>
                <a:spcPts val="300"/>
              </a:spcAft>
              <a:buFont typeface="Arial" panose="020B0604020202020204" pitchFamily="34" charset="0"/>
              <a:buChar char="•"/>
            </a:pPr>
            <a:endParaRPr lang="de-AT" sz="1200" dirty="0"/>
          </a:p>
          <a:p>
            <a:pPr lvl="0">
              <a:spcAft>
                <a:spcPts val="300"/>
              </a:spcAft>
            </a:pPr>
            <a:r>
              <a:rPr lang="de-AT" sz="1200" baseline="0" dirty="0"/>
              <a:t>Trotz dieser Entwicklungen nehmen ein großer Teil von LGBTIQ-Personen nicht nur Verbesserungen, sondern auch Verschlechterungen in den letzten 5 Jahren war.</a:t>
            </a:r>
          </a:p>
        </p:txBody>
      </p:sp>
      <p:sp>
        <p:nvSpPr>
          <p:cNvPr id="4" name="Foliennummernplatzhalter 3">
            <a:extLst>
              <a:ext uri="{FF2B5EF4-FFF2-40B4-BE49-F238E27FC236}">
                <a16:creationId xmlns:a16="http://schemas.microsoft.com/office/drawing/2014/main" id="{8288112E-6D89-6114-802B-69677B1D0BCE}"/>
              </a:ext>
            </a:extLst>
          </p:cNvPr>
          <p:cNvSpPr>
            <a:spLocks noGrp="1"/>
          </p:cNvSpPr>
          <p:nvPr>
            <p:ph type="sldNum" sz="quarter" idx="10"/>
          </p:nvPr>
        </p:nvSpPr>
        <p:spPr/>
        <p:txBody>
          <a:bodyPr/>
          <a:lstStyle/>
          <a:p>
            <a:fld id="{BEF2A079-E7F8-4A78-8EEA-DD00A8D5DE37}" type="slidenum">
              <a:rPr lang="de-AT" smtClean="0"/>
              <a:t>20</a:t>
            </a:fld>
            <a:endParaRPr lang="de-AT"/>
          </a:p>
        </p:txBody>
      </p:sp>
    </p:spTree>
    <p:extLst>
      <p:ext uri="{BB962C8B-B14F-4D97-AF65-F5344CB8AC3E}">
        <p14:creationId xmlns:p14="http://schemas.microsoft.com/office/powerpoint/2010/main" val="1380989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endParaRPr lang="de-AT" sz="1200" kern="1200" dirty="0">
              <a:solidFill>
                <a:schemeClr val="tx1"/>
              </a:solidFill>
              <a:effectLst/>
              <a:latin typeface="+mn-lt"/>
              <a:ea typeface="+mn-ea"/>
              <a:cs typeface="+mn-cs"/>
            </a:endParaRPr>
          </a:p>
          <a:p>
            <a:pPr lvl="0">
              <a:spcAft>
                <a:spcPts val="300"/>
              </a:spcAft>
            </a:pPr>
            <a:r>
              <a:rPr lang="de-AT" sz="1200" kern="1200" dirty="0">
                <a:solidFill>
                  <a:srgbClr val="FF0000"/>
                </a:solidFill>
                <a:effectLst/>
                <a:latin typeface="+mn-lt"/>
                <a:ea typeface="+mn-ea"/>
                <a:cs typeface="+mn-cs"/>
              </a:rPr>
              <a:t>Maßnahmen Beispiele:</a:t>
            </a:r>
          </a:p>
          <a:p>
            <a:pPr marL="342900" lvl="0" indent="-342900" algn="just">
              <a:lnSpc>
                <a:spcPct val="115000"/>
              </a:lnSpc>
              <a:spcBef>
                <a:spcPts val="330"/>
              </a:spcBef>
              <a:spcAft>
                <a:spcPts val="600"/>
              </a:spcAft>
              <a:buFont typeface="Symbol" panose="05050102010706020507" pitchFamily="18" charset="2"/>
              <a:buChar char=""/>
            </a:pPr>
            <a:r>
              <a:rPr lang="de-AT" sz="1800" dirty="0">
                <a:effectLst/>
                <a:latin typeface="Arial" panose="020B0604020202020204" pitchFamily="34" charset="0"/>
                <a:ea typeface="Aptos"/>
              </a:rPr>
              <a:t>Ausbau der Kinderbetreuungsmöglichkeiten für Kinder im Alter von 0 bis 2 Jahren und 6 bis 9 Jahren nach VIF-Kriterien; insbesondere Ausbau der Betreuungsmöglichkeiten zu Tageszeiten außerhalb der „Norm“ bzw. in den Ferien  </a:t>
            </a:r>
          </a:p>
          <a:p>
            <a:pPr marL="342900" lvl="0" indent="-342900" algn="just">
              <a:lnSpc>
                <a:spcPct val="115000"/>
              </a:lnSpc>
              <a:spcBef>
                <a:spcPts val="330"/>
              </a:spcBef>
              <a:spcAft>
                <a:spcPts val="600"/>
              </a:spcAft>
              <a:buFont typeface="Symbol" panose="05050102010706020507" pitchFamily="18" charset="2"/>
              <a:buChar char=""/>
            </a:pPr>
            <a:r>
              <a:rPr lang="de-AT" sz="1800" dirty="0">
                <a:effectLst/>
                <a:latin typeface="Arial" panose="020B0604020202020204" pitchFamily="34" charset="0"/>
                <a:ea typeface="Aptos"/>
              </a:rPr>
              <a:t>Rechtsanspruch auf Betreuungsplatz? Aber ausreichende Finanzierung und bessere Arbeitsbedingungen beim Personal</a:t>
            </a:r>
          </a:p>
          <a:p>
            <a:pPr marL="342900" lvl="0" indent="-342900" algn="just">
              <a:lnSpc>
                <a:spcPct val="115000"/>
              </a:lnSpc>
              <a:spcBef>
                <a:spcPts val="330"/>
              </a:spcBef>
              <a:spcAft>
                <a:spcPts val="600"/>
              </a:spcAft>
              <a:buFont typeface="Symbol" panose="05050102010706020507" pitchFamily="18" charset="2"/>
              <a:buChar char=""/>
            </a:pPr>
            <a:r>
              <a:rPr lang="de-AT" sz="1800" dirty="0">
                <a:effectLst/>
                <a:latin typeface="Arial" panose="020B0604020202020204" pitchFamily="34" charset="0"/>
                <a:ea typeface="Aptos"/>
              </a:rPr>
              <a:t>Bildungsmaßnahmen, Imagekampagnen, Unternehmenskooperationen mit dem Ziel, die Väterbeteiligung / Männerbeteiligung voranzutreiben</a:t>
            </a:r>
          </a:p>
          <a:p>
            <a:pPr marL="342900" lvl="0" indent="-342900" algn="just">
              <a:lnSpc>
                <a:spcPct val="115000"/>
              </a:lnSpc>
              <a:spcBef>
                <a:spcPts val="330"/>
              </a:spcBef>
              <a:spcAft>
                <a:spcPts val="600"/>
              </a:spcAft>
              <a:buFont typeface="Symbol" panose="05050102010706020507" pitchFamily="18" charset="2"/>
              <a:buChar char=""/>
            </a:pPr>
            <a:r>
              <a:rPr lang="de-AT" sz="1800" dirty="0">
                <a:effectLst/>
                <a:latin typeface="Arial" panose="020B0604020202020204" pitchFamily="34" charset="0"/>
                <a:ea typeface="Aptos"/>
              </a:rPr>
              <a:t>Finanzielle und gesellschaftliche Aufwertung von ‚</a:t>
            </a:r>
            <a:r>
              <a:rPr lang="de-AT" sz="1800" dirty="0" err="1">
                <a:effectLst/>
                <a:latin typeface="Arial" panose="020B0604020202020204" pitchFamily="34" charset="0"/>
                <a:ea typeface="Aptos"/>
              </a:rPr>
              <a:t>frauenberufen</a:t>
            </a:r>
            <a:r>
              <a:rPr lang="de-AT" sz="1800" dirty="0">
                <a:effectLst/>
                <a:latin typeface="Arial" panose="020B0604020202020204" pitchFamily="34" charset="0"/>
                <a:ea typeface="Aptos"/>
              </a:rPr>
              <a:t>‘ und ‚systemrelevanten‘ Berufen </a:t>
            </a:r>
          </a:p>
          <a:p>
            <a:pPr marL="342900" lvl="0" indent="-342900" algn="just">
              <a:lnSpc>
                <a:spcPct val="115000"/>
              </a:lnSpc>
              <a:spcBef>
                <a:spcPts val="330"/>
              </a:spcBef>
              <a:spcAft>
                <a:spcPts val="600"/>
              </a:spcAft>
              <a:buFont typeface="Symbol" panose="05050102010706020507" pitchFamily="18" charset="2"/>
              <a:buChar char=""/>
            </a:pPr>
            <a:r>
              <a:rPr lang="de-AT" sz="1800" dirty="0">
                <a:effectLst/>
                <a:latin typeface="Arial" panose="020B0604020202020204" pitchFamily="34" charset="0"/>
                <a:ea typeface="Aptos"/>
              </a:rPr>
              <a:t>Gleichzeitig Maßnahmen zum Aufbrechen der Stereotype in der Berufswelt – Imagekampagnen, </a:t>
            </a:r>
            <a:r>
              <a:rPr lang="de-AT" sz="1800" dirty="0" err="1">
                <a:effectLst/>
                <a:latin typeface="Arial" panose="020B0604020202020204" pitchFamily="34" charset="0"/>
                <a:ea typeface="Aptos"/>
              </a:rPr>
              <a:t>Role</a:t>
            </a:r>
            <a:r>
              <a:rPr lang="de-AT" sz="1800" dirty="0">
                <a:effectLst/>
                <a:latin typeface="Arial" panose="020B0604020202020204" pitchFamily="34" charset="0"/>
                <a:ea typeface="Aptos"/>
              </a:rPr>
              <a:t> </a:t>
            </a:r>
            <a:r>
              <a:rPr lang="de-AT" sz="1800" dirty="0" err="1">
                <a:effectLst/>
                <a:latin typeface="Arial" panose="020B0604020202020204" pitchFamily="34" charset="0"/>
                <a:ea typeface="Aptos"/>
              </a:rPr>
              <a:t>models</a:t>
            </a:r>
            <a:r>
              <a:rPr lang="de-AT" sz="1800" dirty="0">
                <a:effectLst/>
                <a:latin typeface="Arial" panose="020B0604020202020204" pitchFamily="34" charset="0"/>
                <a:ea typeface="Aptos"/>
              </a:rPr>
              <a:t>, </a:t>
            </a:r>
          </a:p>
          <a:p>
            <a:pPr marL="342900" lvl="0" indent="-342900" algn="just">
              <a:lnSpc>
                <a:spcPct val="115000"/>
              </a:lnSpc>
              <a:spcBef>
                <a:spcPts val="330"/>
              </a:spcBef>
              <a:spcAft>
                <a:spcPts val="600"/>
              </a:spcAft>
              <a:buFont typeface="Symbol" panose="05050102010706020507" pitchFamily="18" charset="2"/>
              <a:buChar char=""/>
            </a:pPr>
            <a:r>
              <a:rPr lang="de-AT" sz="1800" dirty="0">
                <a:effectLst/>
                <a:latin typeface="Arial" panose="020B0604020202020204" pitchFamily="34" charset="0"/>
                <a:ea typeface="Aptos"/>
              </a:rPr>
              <a:t>Maßnahmen, Qualifizierungen aus dem Ausland besser anzuerkennen (insb. Frauen ohne Ö, Staatsangehörigkeit).</a:t>
            </a:r>
            <a:endParaRPr lang="de-DE" sz="1800" dirty="0">
              <a:effectLst/>
              <a:latin typeface="Arial" panose="020B0604020202020204" pitchFamily="34" charset="0"/>
              <a:ea typeface="Aptos"/>
            </a:endParaRPr>
          </a:p>
        </p:txBody>
      </p:sp>
      <p:sp>
        <p:nvSpPr>
          <p:cNvPr id="4" name="Foliennummernplatzhalter 3"/>
          <p:cNvSpPr>
            <a:spLocks noGrp="1"/>
          </p:cNvSpPr>
          <p:nvPr>
            <p:ph type="sldNum" sz="quarter" idx="10"/>
          </p:nvPr>
        </p:nvSpPr>
        <p:spPr/>
        <p:txBody>
          <a:bodyPr/>
          <a:lstStyle/>
          <a:p>
            <a:fld id="{BEF2A079-E7F8-4A78-8EEA-DD00A8D5DE37}" type="slidenum">
              <a:rPr lang="de-AT" smtClean="0"/>
              <a:t>21</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endParaRPr lang="de-AT" sz="1200" dirty="0"/>
          </a:p>
          <a:p>
            <a:pPr lvl="0">
              <a:spcAft>
                <a:spcPts val="300"/>
              </a:spcAft>
            </a:pPr>
            <a:r>
              <a:rPr lang="de-AT" sz="1200" dirty="0"/>
              <a:t>Wissenschaft</a:t>
            </a:r>
            <a:r>
              <a:rPr lang="de-AT" sz="1200" baseline="0" dirty="0"/>
              <a:t> und Technik aus einer philosophischen, historischen bzw. soziologischen Gender-Perspektive analysiert.</a:t>
            </a:r>
            <a:endParaRPr lang="de-AT" sz="1200" dirty="0"/>
          </a:p>
        </p:txBody>
      </p:sp>
      <p:sp>
        <p:nvSpPr>
          <p:cNvPr id="4" name="Foliennummernplatzhalter 3"/>
          <p:cNvSpPr>
            <a:spLocks noGrp="1"/>
          </p:cNvSpPr>
          <p:nvPr>
            <p:ph type="sldNum" sz="quarter" idx="10"/>
          </p:nvPr>
        </p:nvSpPr>
        <p:spPr/>
        <p:txBody>
          <a:bodyPr/>
          <a:lstStyle/>
          <a:p>
            <a:fld id="{BEF2A079-E7F8-4A78-8EEA-DD00A8D5DE37}" type="slidenum">
              <a:rPr lang="de-AT" smtClean="0"/>
              <a:t>2</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BEF2A079-E7F8-4A78-8EEA-DD00A8D5DE37}" type="slidenum">
              <a:rPr lang="de-AT" smtClean="0"/>
              <a:t>22</a:t>
            </a:fld>
            <a:endParaRPr lang="de-AT"/>
          </a:p>
        </p:txBody>
      </p:sp>
    </p:spTree>
    <p:extLst>
      <p:ext uri="{BB962C8B-B14F-4D97-AF65-F5344CB8AC3E}">
        <p14:creationId xmlns:p14="http://schemas.microsoft.com/office/powerpoint/2010/main" val="4095316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endParaRPr lang="de-AT" sz="2400" dirty="0"/>
          </a:p>
        </p:txBody>
      </p:sp>
      <p:sp>
        <p:nvSpPr>
          <p:cNvPr id="4" name="Foliennummernplatzhalter 3"/>
          <p:cNvSpPr>
            <a:spLocks noGrp="1"/>
          </p:cNvSpPr>
          <p:nvPr>
            <p:ph type="sldNum" sz="quarter" idx="10"/>
          </p:nvPr>
        </p:nvSpPr>
        <p:spPr/>
        <p:txBody>
          <a:bodyPr/>
          <a:lstStyle/>
          <a:p>
            <a:fld id="{BEF2A079-E7F8-4A78-8EEA-DD00A8D5DE37}" type="slidenum">
              <a:rPr lang="de-AT" smtClean="0"/>
              <a:t>3</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endParaRPr lang="en-US" sz="1200" baseline="0" dirty="0"/>
          </a:p>
          <a:p>
            <a:r>
              <a:rPr lang="en-US" sz="1200" baseline="0" dirty="0" err="1"/>
              <a:t>Vergleichbarkeit</a:t>
            </a:r>
            <a:r>
              <a:rPr lang="en-US" sz="1200" baseline="0" dirty="0"/>
              <a:t> 1.LFB:</a:t>
            </a:r>
          </a:p>
          <a:p>
            <a:pPr marL="171450" indent="-171450">
              <a:buFontTx/>
              <a:buChar char="-"/>
            </a:pPr>
            <a:r>
              <a:rPr lang="de-AT" sz="1200" b="0" i="0" u="none" strike="noStrike" kern="1200" baseline="0" dirty="0">
                <a:solidFill>
                  <a:schemeClr val="tx1"/>
                </a:solidFill>
                <a:latin typeface="+mn-lt"/>
                <a:ea typeface="+mn-ea"/>
                <a:cs typeface="+mn-cs"/>
              </a:rPr>
              <a:t>Ausgangslage für Struktur/Aufbau/Themenwahl</a:t>
            </a:r>
          </a:p>
          <a:p>
            <a:pPr marL="171450" indent="-171450">
              <a:buFontTx/>
              <a:buChar char="-"/>
            </a:pPr>
            <a:r>
              <a:rPr lang="de-AT" sz="1200" b="0" i="0" u="none" strike="noStrike" kern="1200" baseline="0" dirty="0">
                <a:solidFill>
                  <a:schemeClr val="tx1"/>
                </a:solidFill>
                <a:latin typeface="+mn-lt"/>
                <a:ea typeface="+mn-ea"/>
                <a:cs typeface="+mn-cs"/>
              </a:rPr>
              <a:t>Zahlreiche Textpassagen, soweit inhaltlich noch aktuell, entsprechend übernommen bzw. dem neuesten Datenmaterial </a:t>
            </a:r>
            <a:r>
              <a:rPr lang="en-GB" sz="1200" b="0" i="0" u="none" strike="noStrike" kern="1200" baseline="0" dirty="0" err="1">
                <a:solidFill>
                  <a:schemeClr val="tx1"/>
                </a:solidFill>
                <a:latin typeface="+mn-lt"/>
                <a:ea typeface="+mn-ea"/>
                <a:cs typeface="+mn-cs"/>
              </a:rPr>
              <a:t>angepasst</a:t>
            </a:r>
            <a:r>
              <a:rPr lang="en-GB" sz="1200" b="0" i="0" u="none" strike="noStrike" kern="1200" baseline="0" dirty="0">
                <a:solidFill>
                  <a:schemeClr val="tx1"/>
                </a:solidFill>
                <a:latin typeface="+mn-lt"/>
                <a:ea typeface="+mn-ea"/>
                <a:cs typeface="+mn-cs"/>
              </a:rPr>
              <a:t>.</a:t>
            </a:r>
          </a:p>
          <a:p>
            <a:pPr marL="0" indent="0">
              <a:buFontTx/>
              <a:buNone/>
            </a:pPr>
            <a:endParaRPr lang="de-AT" sz="1200" b="0" i="0" u="none" strike="noStrike" kern="1200" baseline="0" dirty="0">
              <a:solidFill>
                <a:schemeClr val="tx1"/>
              </a:solidFill>
              <a:latin typeface="+mn-lt"/>
              <a:ea typeface="+mn-ea"/>
              <a:cs typeface="+mn-cs"/>
            </a:endParaRPr>
          </a:p>
          <a:p>
            <a:pPr marL="0" indent="0">
              <a:buFontTx/>
              <a:buNone/>
            </a:pPr>
            <a:r>
              <a:rPr lang="de-AT" sz="1200" b="0" i="0" u="none" strike="noStrike" kern="1200" baseline="0" dirty="0">
                <a:solidFill>
                  <a:schemeClr val="tx1"/>
                </a:solidFill>
                <a:latin typeface="+mn-lt"/>
                <a:ea typeface="+mn-ea"/>
                <a:cs typeface="+mn-cs"/>
              </a:rPr>
              <a:t>Unterschiede:</a:t>
            </a:r>
          </a:p>
          <a:p>
            <a:pPr marL="171450" indent="-171450">
              <a:buFontTx/>
              <a:buChar char="-"/>
            </a:pPr>
            <a:r>
              <a:rPr lang="de-AT" sz="1200" b="0" i="0" u="none" strike="noStrike" kern="1200" baseline="0" dirty="0">
                <a:solidFill>
                  <a:schemeClr val="tx1"/>
                </a:solidFill>
                <a:latin typeface="+mn-lt"/>
                <a:ea typeface="+mn-ea"/>
                <a:cs typeface="+mn-cs"/>
              </a:rPr>
              <a:t>Ausschließlich quantitativ; keine </a:t>
            </a:r>
            <a:r>
              <a:rPr lang="de-AT" sz="1200" b="0" i="0" u="none" strike="noStrike" kern="1200" baseline="0" dirty="0" err="1">
                <a:solidFill>
                  <a:schemeClr val="tx1"/>
                </a:solidFill>
                <a:latin typeface="+mn-lt"/>
                <a:ea typeface="+mn-ea"/>
                <a:cs typeface="+mn-cs"/>
              </a:rPr>
              <a:t>ExpertInneninterviews</a:t>
            </a:r>
            <a:r>
              <a:rPr lang="de-AT" sz="1200" b="0" i="0" u="none" strike="noStrike" kern="1200" baseline="0" dirty="0">
                <a:solidFill>
                  <a:schemeClr val="tx1"/>
                </a:solidFill>
                <a:latin typeface="+mn-lt"/>
                <a:ea typeface="+mn-ea"/>
                <a:cs typeface="+mn-cs"/>
              </a:rPr>
              <a:t>/Workshops </a:t>
            </a:r>
            <a:r>
              <a:rPr lang="de-AT" sz="1200" b="0" i="0" u="none" strike="noStrike" kern="1200" baseline="0" dirty="0" err="1">
                <a:solidFill>
                  <a:schemeClr val="tx1"/>
                </a:solidFill>
                <a:latin typeface="+mn-lt"/>
                <a:ea typeface="+mn-ea"/>
                <a:cs typeface="+mn-cs"/>
              </a:rPr>
              <a:t>etc</a:t>
            </a:r>
            <a:r>
              <a:rPr lang="de-AT" sz="1200" b="0" i="0" u="none" strike="noStrike" kern="1200" baseline="0" dirty="0">
                <a:solidFill>
                  <a:schemeClr val="tx1"/>
                </a:solidFill>
                <a:latin typeface="+mn-lt"/>
                <a:ea typeface="+mn-ea"/>
                <a:cs typeface="+mn-cs"/>
              </a:rPr>
              <a:t> (Grund: keine fundamentalen Veränderungen in der Struktur der analysierten Themen vermutet/Kosten)</a:t>
            </a:r>
          </a:p>
          <a:p>
            <a:pPr marL="171450" indent="-171450">
              <a:buFontTx/>
              <a:buChar char="-"/>
            </a:pPr>
            <a:r>
              <a:rPr lang="de-AT" sz="1200" b="0" i="0" u="none" strike="noStrike" kern="1200" baseline="0" dirty="0">
                <a:solidFill>
                  <a:schemeClr val="tx1"/>
                </a:solidFill>
                <a:latin typeface="+mn-lt"/>
                <a:ea typeface="+mn-ea"/>
                <a:cs typeface="+mn-cs"/>
              </a:rPr>
              <a:t>Keine Zusatzbefragung mit </a:t>
            </a:r>
            <a:r>
              <a:rPr lang="en-GB" sz="1200" b="0" i="0" u="none" strike="noStrike" kern="1200" baseline="0" dirty="0" err="1">
                <a:solidFill>
                  <a:schemeClr val="tx1"/>
                </a:solidFill>
                <a:latin typeface="+mn-lt"/>
                <a:ea typeface="+mn-ea"/>
                <a:cs typeface="+mn-cs"/>
              </a:rPr>
              <a:t>VertreterInnen</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sozialkultureller</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Einrichtungen</a:t>
            </a:r>
            <a:endParaRPr lang="de-AT" sz="1200" b="0" i="0" u="none" strike="noStrike" kern="1200" baseline="0" dirty="0">
              <a:solidFill>
                <a:schemeClr val="tx1"/>
              </a:solidFill>
              <a:latin typeface="+mn-lt"/>
              <a:ea typeface="+mn-ea"/>
              <a:cs typeface="+mn-cs"/>
            </a:endParaRPr>
          </a:p>
          <a:p>
            <a:pPr marL="171450" indent="-171450">
              <a:buFontTx/>
              <a:buChar char="-"/>
            </a:pPr>
            <a:r>
              <a:rPr lang="de-AT" sz="1200" b="0" i="0" u="none" strike="noStrike" kern="1200" baseline="0" dirty="0">
                <a:solidFill>
                  <a:schemeClr val="tx1"/>
                </a:solidFill>
                <a:latin typeface="+mn-lt"/>
                <a:ea typeface="+mn-ea"/>
                <a:cs typeface="+mn-cs"/>
              </a:rPr>
              <a:t>Kapitel </a:t>
            </a:r>
            <a:r>
              <a:rPr lang="en-GB" sz="1200" b="0" i="0" u="none" strike="noStrike" kern="1200" baseline="0" dirty="0">
                <a:solidFill>
                  <a:schemeClr val="tx1"/>
                </a:solidFill>
                <a:latin typeface="+mn-lt"/>
                <a:ea typeface="+mn-ea"/>
                <a:cs typeface="+mn-cs"/>
              </a:rPr>
              <a:t>„</a:t>
            </a:r>
            <a:r>
              <a:rPr lang="en-GB" sz="1200" b="0" i="0" u="none" strike="noStrike" kern="1200" baseline="0" dirty="0" err="1">
                <a:solidFill>
                  <a:schemeClr val="tx1"/>
                </a:solidFill>
                <a:latin typeface="+mn-lt"/>
                <a:ea typeface="+mn-ea"/>
                <a:cs typeface="+mn-cs"/>
              </a:rPr>
              <a:t>Sexualitäten</a:t>
            </a:r>
            <a:r>
              <a:rPr lang="en-GB" sz="1200" b="0" i="0" u="none" strike="noStrike" kern="1200" baseline="0" dirty="0">
                <a:solidFill>
                  <a:schemeClr val="tx1"/>
                </a:solidFill>
                <a:latin typeface="+mn-lt"/>
                <a:ea typeface="+mn-ea"/>
                <a:cs typeface="+mn-cs"/>
              </a:rPr>
              <a:t>“ (1FB) </a:t>
            </a:r>
            <a:r>
              <a:rPr lang="en-GB" sz="1200" b="0" i="0" u="none" strike="noStrike" kern="1200" baseline="0" dirty="0" err="1">
                <a:solidFill>
                  <a:schemeClr val="tx1"/>
                </a:solidFill>
                <a:latin typeface="+mn-lt"/>
                <a:ea typeface="+mn-ea"/>
                <a:cs typeface="+mn-cs"/>
              </a:rPr>
              <a:t>basierte</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nur</a:t>
            </a:r>
            <a:r>
              <a:rPr lang="en-GB" sz="1200" b="0" i="0" u="none" strike="noStrike" kern="1200" baseline="0" dirty="0">
                <a:solidFill>
                  <a:schemeClr val="tx1"/>
                </a:solidFill>
                <a:latin typeface="+mn-lt"/>
                <a:ea typeface="+mn-ea"/>
                <a:cs typeface="+mn-cs"/>
              </a:rPr>
              <a:t> auf </a:t>
            </a:r>
            <a:r>
              <a:rPr lang="en-GB" sz="1200" b="0" i="0" u="none" strike="noStrike" kern="1200" baseline="0" dirty="0" err="1">
                <a:solidFill>
                  <a:schemeClr val="tx1"/>
                </a:solidFill>
                <a:latin typeface="+mn-lt"/>
                <a:ea typeface="+mn-ea"/>
                <a:cs typeface="+mn-cs"/>
              </a:rPr>
              <a:t>quali</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Daten</a:t>
            </a:r>
            <a:r>
              <a:rPr lang="en-GB" sz="1200" b="0" i="0" u="none" strike="noStrike" kern="1200" baseline="0" dirty="0">
                <a:solidFill>
                  <a:schemeClr val="tx1"/>
                </a:solidFill>
                <a:latin typeface="+mn-lt"/>
                <a:ea typeface="+mn-ea"/>
                <a:cs typeface="+mn-cs"/>
              </a:rPr>
              <a:t> </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wichtige</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Themen</a:t>
            </a:r>
            <a:r>
              <a:rPr lang="en-GB" sz="1200" b="0" i="0" u="none" strike="noStrike" kern="1200" baseline="0" dirty="0">
                <a:solidFill>
                  <a:schemeClr val="tx1"/>
                </a:solidFill>
                <a:latin typeface="+mn-lt"/>
                <a:ea typeface="+mn-ea"/>
                <a:cs typeface="+mn-cs"/>
                <a:sym typeface="Wingdings" panose="05000000000000000000" pitchFamily="2" charset="2"/>
              </a:rPr>
              <a:t> in </a:t>
            </a:r>
            <a:r>
              <a:rPr lang="en-GB" sz="1200" b="0" i="0" u="none" strike="noStrike" kern="1200" baseline="0" dirty="0" err="1">
                <a:solidFill>
                  <a:schemeClr val="tx1"/>
                </a:solidFill>
                <a:latin typeface="+mn-lt"/>
                <a:ea typeface="+mn-ea"/>
                <a:cs typeface="+mn-cs"/>
                <a:sym typeface="Wingdings" panose="05000000000000000000" pitchFamily="2" charset="2"/>
              </a:rPr>
              <a:t>Kapitel</a:t>
            </a:r>
            <a:r>
              <a:rPr lang="en-GB" sz="1200" b="0" i="0" u="none" strike="noStrike" kern="1200" baseline="0" dirty="0">
                <a:solidFill>
                  <a:schemeClr val="tx1"/>
                </a:solidFill>
                <a:latin typeface="+mn-lt"/>
                <a:ea typeface="+mn-ea"/>
                <a:cs typeface="+mn-cs"/>
                <a:sym typeface="Wingdings" panose="05000000000000000000" pitchFamily="2" charset="2"/>
              </a:rPr>
              <a:t> “Gesundheit” </a:t>
            </a:r>
            <a:r>
              <a:rPr lang="en-GB" sz="1200" b="0" i="0" u="none" strike="noStrike" kern="1200" baseline="0" dirty="0" err="1">
                <a:solidFill>
                  <a:schemeClr val="tx1"/>
                </a:solidFill>
                <a:latin typeface="+mn-lt"/>
                <a:ea typeface="+mn-ea"/>
                <a:cs typeface="+mn-cs"/>
                <a:sym typeface="Wingdings" panose="05000000000000000000" pitchFamily="2" charset="2"/>
              </a:rPr>
              <a:t>integriert</a:t>
            </a:r>
            <a:endParaRPr lang="en-GB" sz="1200" b="0" i="0" u="none" strike="noStrike" kern="1200" baseline="0" dirty="0">
              <a:solidFill>
                <a:schemeClr val="tx1"/>
              </a:solidFill>
              <a:latin typeface="+mn-lt"/>
              <a:ea typeface="+mn-ea"/>
              <a:cs typeface="+mn-cs"/>
              <a:sym typeface="Wingdings" panose="05000000000000000000" pitchFamily="2" charset="2"/>
            </a:endParaRPr>
          </a:p>
          <a:p>
            <a:pPr marL="171450" indent="-171450">
              <a:buFontTx/>
              <a:buChar char="-"/>
            </a:pPr>
            <a:r>
              <a:rPr lang="de-AT" sz="1200" b="0" i="0" u="none" strike="noStrike" kern="1200" baseline="0" dirty="0">
                <a:solidFill>
                  <a:schemeClr val="tx1"/>
                </a:solidFill>
                <a:latin typeface="+mn-lt"/>
                <a:ea typeface="+mn-ea"/>
                <a:cs typeface="+mn-cs"/>
                <a:sym typeface="Wingdings" panose="05000000000000000000" pitchFamily="2" charset="2"/>
              </a:rPr>
              <a:t>Kapitel </a:t>
            </a:r>
            <a:r>
              <a:rPr lang="en-GB" sz="1200" b="0" i="0" u="none" strike="noStrike" kern="1200" baseline="0" dirty="0">
                <a:solidFill>
                  <a:schemeClr val="tx1"/>
                </a:solidFill>
                <a:latin typeface="+mn-lt"/>
                <a:ea typeface="+mn-ea"/>
                <a:cs typeface="+mn-cs"/>
              </a:rPr>
              <a:t>„</a:t>
            </a:r>
            <a:r>
              <a:rPr lang="en-GB" sz="1200" b="0" i="0" u="none" strike="noStrike" kern="1200" baseline="0" dirty="0" err="1">
                <a:solidFill>
                  <a:schemeClr val="tx1"/>
                </a:solidFill>
                <a:latin typeface="+mn-lt"/>
                <a:ea typeface="+mn-ea"/>
                <a:cs typeface="+mn-cs"/>
              </a:rPr>
              <a:t>Lebensphasen</a:t>
            </a:r>
            <a:r>
              <a:rPr lang="en-GB" sz="1200" b="0" i="0" u="none" strike="noStrike" kern="1200" baseline="0" dirty="0">
                <a:solidFill>
                  <a:schemeClr val="tx1"/>
                </a:solidFill>
                <a:latin typeface="+mn-lt"/>
                <a:ea typeface="+mn-ea"/>
                <a:cs typeface="+mn-cs"/>
              </a:rPr>
              <a:t> – </a:t>
            </a:r>
            <a:r>
              <a:rPr lang="en-GB" sz="1200" b="0" i="0" u="none" strike="noStrike" kern="1200" baseline="0" dirty="0" err="1">
                <a:solidFill>
                  <a:schemeClr val="tx1"/>
                </a:solidFill>
                <a:latin typeface="+mn-lt"/>
                <a:ea typeface="+mn-ea"/>
                <a:cs typeface="+mn-cs"/>
              </a:rPr>
              <a:t>Lebenslagen</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basierte</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va</a:t>
            </a:r>
            <a:r>
              <a:rPr lang="en-GB" sz="1200" b="0" i="0" u="none" strike="noStrike" kern="1200" baseline="0" dirty="0">
                <a:solidFill>
                  <a:schemeClr val="tx1"/>
                </a:solidFill>
                <a:latin typeface="+mn-lt"/>
                <a:ea typeface="+mn-ea"/>
                <a:cs typeface="+mn-cs"/>
              </a:rPr>
              <a:t> auf </a:t>
            </a:r>
            <a:r>
              <a:rPr lang="en-GB" sz="1200" b="0" i="0" u="none" strike="noStrike" kern="1200" baseline="0" dirty="0" err="1">
                <a:solidFill>
                  <a:schemeClr val="tx1"/>
                </a:solidFill>
                <a:latin typeface="+mn-lt"/>
                <a:ea typeface="+mn-ea"/>
                <a:cs typeface="+mn-cs"/>
              </a:rPr>
              <a:t>Jugendbefragung</a:t>
            </a:r>
            <a:r>
              <a:rPr lang="en-GB" sz="1200" b="0" i="0" u="none" strike="noStrike" kern="1200" baseline="0" dirty="0">
                <a:solidFill>
                  <a:schemeClr val="tx1"/>
                </a:solidFill>
                <a:latin typeface="+mn-lt"/>
                <a:ea typeface="+mn-ea"/>
                <a:cs typeface="+mn-cs"/>
              </a:rPr>
              <a:t> 2006, die </a:t>
            </a:r>
            <a:r>
              <a:rPr lang="en-GB" sz="1200" b="0" i="0" u="none" strike="noStrike" kern="1200" baseline="0" dirty="0" err="1">
                <a:solidFill>
                  <a:schemeClr val="tx1"/>
                </a:solidFill>
                <a:latin typeface="+mn-lt"/>
                <a:ea typeface="+mn-ea"/>
                <a:cs typeface="+mn-cs"/>
              </a:rPr>
              <a:t>seither</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nicht</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wiederholt</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wurde</a:t>
            </a:r>
            <a:r>
              <a:rPr lang="en-GB" sz="1200" b="0" i="0" u="none" strike="noStrike" kern="1200" baseline="0" dirty="0">
                <a:solidFill>
                  <a:schemeClr val="tx1"/>
                </a:solidFill>
                <a:latin typeface="+mn-lt"/>
                <a:ea typeface="+mn-ea"/>
                <a:cs typeface="+mn-cs"/>
              </a:rPr>
              <a:t> </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übrigen</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Themenblöcke</a:t>
            </a:r>
            <a:r>
              <a:rPr lang="en-GB" sz="1200" b="0" i="0" u="none" strike="noStrike" kern="1200" baseline="0" dirty="0">
                <a:solidFill>
                  <a:schemeClr val="tx1"/>
                </a:solidFill>
                <a:latin typeface="+mn-lt"/>
                <a:ea typeface="+mn-ea"/>
                <a:cs typeface="+mn-cs"/>
                <a:sym typeface="Wingdings" panose="05000000000000000000" pitchFamily="2" charset="2"/>
              </a:rPr>
              <a:t> in </a:t>
            </a:r>
            <a:r>
              <a:rPr lang="en-GB" sz="1200" b="0" i="0" u="none" strike="noStrike" kern="1200" baseline="0" dirty="0" err="1">
                <a:solidFill>
                  <a:schemeClr val="tx1"/>
                </a:solidFill>
                <a:latin typeface="+mn-lt"/>
                <a:ea typeface="+mn-ea"/>
                <a:cs typeface="+mn-cs"/>
                <a:sym typeface="Wingdings" panose="05000000000000000000" pitchFamily="2" charset="2"/>
              </a:rPr>
              <a:t>ander</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Kapitel</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integriert</a:t>
            </a:r>
            <a:r>
              <a:rPr lang="en-GB" sz="1200" b="0" i="0" u="none" strike="noStrike" kern="1200" baseline="0" dirty="0">
                <a:solidFill>
                  <a:schemeClr val="tx1"/>
                </a:solidFill>
                <a:latin typeface="+mn-lt"/>
                <a:ea typeface="+mn-ea"/>
                <a:cs typeface="+mn-cs"/>
                <a:sym typeface="Wingdings" panose="05000000000000000000" pitchFamily="2" charset="2"/>
              </a:rPr>
              <a:t> (</a:t>
            </a:r>
            <a:r>
              <a:rPr lang="en-GB" sz="1200" b="0" i="0" u="none" strike="noStrike" kern="1200" baseline="0" dirty="0" err="1">
                <a:solidFill>
                  <a:schemeClr val="tx1"/>
                </a:solidFill>
                <a:latin typeface="+mn-lt"/>
                <a:ea typeface="+mn-ea"/>
                <a:cs typeface="+mn-cs"/>
                <a:sym typeface="Wingdings" panose="05000000000000000000" pitchFamily="2" charset="2"/>
              </a:rPr>
              <a:t>zB</a:t>
            </a:r>
            <a:r>
              <a:rPr lang="en-GB" sz="1200" b="0" i="0" u="none" strike="noStrike" kern="1200" baseline="0" dirty="0">
                <a:solidFill>
                  <a:schemeClr val="tx1"/>
                </a:solidFill>
                <a:latin typeface="+mn-lt"/>
                <a:ea typeface="+mn-ea"/>
                <a:cs typeface="+mn-cs"/>
                <a:sym typeface="Wingdings" panose="05000000000000000000" pitchFamily="2" charset="2"/>
              </a:rPr>
              <a:t> </a:t>
            </a:r>
            <a:r>
              <a:rPr lang="de-AT" sz="1200" b="0" i="0" u="none" strike="noStrike" kern="1200" baseline="0" dirty="0">
                <a:solidFill>
                  <a:schemeClr val="tx1"/>
                </a:solidFill>
                <a:latin typeface="+mn-lt"/>
                <a:ea typeface="+mn-ea"/>
                <a:cs typeface="+mn-cs"/>
              </a:rPr>
              <a:t>nun „Soziodemografische Aspekte von Migrantinnen“ im Kapitel „Soziodemographie“)</a:t>
            </a:r>
          </a:p>
          <a:p>
            <a:pPr marL="171450" indent="-171450">
              <a:buFontTx/>
              <a:buChar char="-"/>
            </a:pPr>
            <a:r>
              <a:rPr lang="de-AT" sz="1200" b="0" i="0" u="none" strike="noStrike" kern="1200" baseline="0" dirty="0">
                <a:solidFill>
                  <a:schemeClr val="tx1"/>
                </a:solidFill>
                <a:latin typeface="+mn-lt"/>
                <a:ea typeface="+mn-ea"/>
                <a:cs typeface="+mn-cs"/>
              </a:rPr>
              <a:t>Thema </a:t>
            </a:r>
            <a:r>
              <a:rPr lang="de-AT" sz="1200" b="0" i="0" u="none" strike="noStrike" kern="1200" baseline="0" dirty="0" err="1">
                <a:solidFill>
                  <a:schemeClr val="tx1"/>
                </a:solidFill>
                <a:latin typeface="+mn-lt"/>
                <a:ea typeface="+mn-ea"/>
                <a:cs typeface="+mn-cs"/>
              </a:rPr>
              <a:t>Kinderbetreung</a:t>
            </a:r>
            <a:r>
              <a:rPr lang="de-AT" sz="1200" b="0" i="0" u="none" strike="noStrike" kern="1200" baseline="0" dirty="0">
                <a:solidFill>
                  <a:schemeClr val="tx1"/>
                </a:solidFill>
                <a:latin typeface="+mn-lt"/>
                <a:ea typeface="+mn-ea"/>
                <a:cs typeface="+mn-cs"/>
              </a:rPr>
              <a:t> wanderte von „Bildung“ zu „Erwerbstätigkeit“</a:t>
            </a:r>
          </a:p>
          <a:p>
            <a:pPr marL="171450" indent="-171450">
              <a:buFontTx/>
              <a:buChar char="-"/>
            </a:pPr>
            <a:r>
              <a:rPr lang="de-AT" sz="1200" b="0" i="0" u="none" strike="noStrike" kern="1200" baseline="0" dirty="0">
                <a:solidFill>
                  <a:schemeClr val="tx1"/>
                </a:solidFill>
                <a:latin typeface="+mn-lt"/>
                <a:ea typeface="+mn-ea"/>
                <a:cs typeface="+mn-cs"/>
              </a:rPr>
              <a:t>Neu: Registerzählung statt Volkszählung</a:t>
            </a:r>
          </a:p>
          <a:p>
            <a:pPr lvl="0">
              <a:spcAft>
                <a:spcPts val="300"/>
              </a:spcAft>
            </a:pPr>
            <a:endParaRPr lang="de-AT" sz="1200" dirty="0"/>
          </a:p>
          <a:p>
            <a:pPr lvl="0">
              <a:spcAft>
                <a:spcPts val="300"/>
              </a:spcAft>
            </a:pPr>
            <a:r>
              <a:rPr lang="de-AT" sz="1100" dirty="0"/>
              <a:t>Ziel d FB:</a:t>
            </a:r>
          </a:p>
          <a:p>
            <a:pPr marL="342900" lvl="0" indent="-342900">
              <a:spcAft>
                <a:spcPts val="300"/>
              </a:spcAft>
              <a:buFontTx/>
              <a:buChar char="-"/>
            </a:pPr>
            <a:r>
              <a:rPr lang="de-AT" sz="1100" dirty="0"/>
              <a:t>Dokumentation von Lebenslagen</a:t>
            </a:r>
          </a:p>
          <a:p>
            <a:pPr marL="342900" lvl="0" indent="-342900">
              <a:spcAft>
                <a:spcPts val="300"/>
              </a:spcAft>
              <a:buFontTx/>
              <a:buChar char="-"/>
            </a:pPr>
            <a:r>
              <a:rPr lang="de-AT" sz="1100" baseline="0" dirty="0"/>
              <a:t>insbesondere Verbesserung/Verschlechterung von </a:t>
            </a:r>
            <a:r>
              <a:rPr lang="de-AT" sz="1100" baseline="0" dirty="0" err="1"/>
              <a:t>geschlechtsspez</a:t>
            </a:r>
            <a:r>
              <a:rPr lang="de-AT" sz="1100" baseline="0" dirty="0"/>
              <a:t>. Unterschieden</a:t>
            </a:r>
          </a:p>
          <a:p>
            <a:pPr marL="342900" lvl="0" indent="-342900">
              <a:spcAft>
                <a:spcPts val="300"/>
              </a:spcAft>
              <a:buFontTx/>
              <a:buChar char="-"/>
            </a:pPr>
            <a:r>
              <a:rPr lang="de-AT" sz="1100" baseline="0" dirty="0"/>
              <a:t>Basis für Frauenpolitik</a:t>
            </a:r>
            <a:endParaRPr lang="de-AT" sz="1100" dirty="0"/>
          </a:p>
          <a:p>
            <a:pPr lvl="0">
              <a:spcAft>
                <a:spcPts val="300"/>
              </a:spcAft>
            </a:pPr>
            <a:endParaRPr lang="de-AT" sz="1200" dirty="0"/>
          </a:p>
        </p:txBody>
      </p:sp>
      <p:sp>
        <p:nvSpPr>
          <p:cNvPr id="4" name="Foliennummernplatzhalter 3"/>
          <p:cNvSpPr>
            <a:spLocks noGrp="1"/>
          </p:cNvSpPr>
          <p:nvPr>
            <p:ph type="sldNum" sz="quarter" idx="10"/>
          </p:nvPr>
        </p:nvSpPr>
        <p:spPr/>
        <p:txBody>
          <a:bodyPr/>
          <a:lstStyle/>
          <a:p>
            <a:fld id="{BEF2A079-E7F8-4A78-8EEA-DD00A8D5DE37}" type="slidenum">
              <a:rPr lang="de-AT" smtClean="0"/>
              <a:t>4</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a:spcBef>
                <a:spcPts val="0"/>
              </a:spcBef>
              <a:spcAft>
                <a:spcPts val="300"/>
              </a:spcAft>
            </a:pPr>
            <a:endParaRPr lang="de-AT" sz="1200" dirty="0"/>
          </a:p>
          <a:p>
            <a:pPr>
              <a:spcBef>
                <a:spcPts val="0"/>
              </a:spcBef>
              <a:spcAft>
                <a:spcPts val="300"/>
              </a:spcAft>
            </a:pPr>
            <a:r>
              <a:rPr lang="de-AT" sz="1200" dirty="0"/>
              <a:t>EINBLICK</a:t>
            </a:r>
            <a:endParaRPr lang="en-GB" sz="1200" dirty="0"/>
          </a:p>
          <a:p>
            <a:pPr>
              <a:spcBef>
                <a:spcPts val="0"/>
              </a:spcBef>
              <a:spcAft>
                <a:spcPts val="300"/>
              </a:spcAft>
            </a:pPr>
            <a:r>
              <a:rPr lang="de-AT" sz="1200" dirty="0"/>
              <a:t>DATENFAKTEN </a:t>
            </a:r>
            <a:r>
              <a:rPr lang="de-AT" sz="1200" dirty="0" err="1"/>
              <a:t>stat</a:t>
            </a:r>
            <a:r>
              <a:rPr lang="de-AT" sz="1200" baseline="0" dirty="0"/>
              <a:t> Überblick</a:t>
            </a:r>
            <a:endParaRPr lang="en-GB" sz="1200" dirty="0"/>
          </a:p>
          <a:p>
            <a:pPr>
              <a:spcBef>
                <a:spcPts val="0"/>
              </a:spcBef>
              <a:spcAft>
                <a:spcPts val="300"/>
              </a:spcAft>
            </a:pPr>
            <a:r>
              <a:rPr lang="de-AT" sz="1200" dirty="0"/>
              <a:t>LÜCKEN: aufgrund von fehlendem stat.</a:t>
            </a:r>
            <a:r>
              <a:rPr lang="de-AT" sz="1200" baseline="0" dirty="0"/>
              <a:t> Mat</a:t>
            </a:r>
            <a:endParaRPr lang="en-GB" sz="1200" dirty="0"/>
          </a:p>
          <a:p>
            <a:pPr>
              <a:spcBef>
                <a:spcPts val="0"/>
              </a:spcBef>
              <a:spcAft>
                <a:spcPts val="300"/>
              </a:spcAft>
            </a:pPr>
            <a:r>
              <a:rPr lang="de-AT" sz="1200" dirty="0"/>
              <a:t>TRENDS prägnant zusammengefasst</a:t>
            </a:r>
            <a:endParaRPr lang="en-GB" sz="1200" dirty="0"/>
          </a:p>
          <a:p>
            <a:pPr>
              <a:spcBef>
                <a:spcPts val="0"/>
              </a:spcBef>
              <a:spcAft>
                <a:spcPts val="300"/>
              </a:spcAft>
            </a:pPr>
            <a:r>
              <a:rPr lang="de-AT" sz="1200" dirty="0"/>
              <a:t>DISKUSSION UND REFLEXION DES STATUS QUO</a:t>
            </a:r>
          </a:p>
          <a:p>
            <a:pPr>
              <a:spcBef>
                <a:spcPts val="0"/>
              </a:spcBef>
              <a:spcAft>
                <a:spcPts val="300"/>
              </a:spcAft>
            </a:pPr>
            <a:r>
              <a:rPr lang="de-AT" sz="1200" dirty="0"/>
              <a:t>AUSBLICK: MASSNAHMEN UND MÖGLICHKEITEN</a:t>
            </a:r>
          </a:p>
          <a:p>
            <a:pPr>
              <a:spcBef>
                <a:spcPts val="0"/>
              </a:spcBef>
              <a:spcAft>
                <a:spcPts val="300"/>
              </a:spcAft>
            </a:pPr>
            <a:endParaRPr lang="de-AT" sz="1200" dirty="0"/>
          </a:p>
          <a:p>
            <a:pPr>
              <a:spcBef>
                <a:spcPts val="0"/>
              </a:spcBef>
              <a:spcAft>
                <a:spcPts val="300"/>
              </a:spcAft>
            </a:pPr>
            <a:r>
              <a:rPr lang="de-AT" sz="1200" kern="1200" dirty="0">
                <a:solidFill>
                  <a:schemeClr val="tx1"/>
                </a:solidFill>
                <a:effectLst/>
                <a:latin typeface="+mn-lt"/>
                <a:ea typeface="+mn-ea"/>
                <a:cs typeface="+mn-cs"/>
              </a:rPr>
              <a:t>Der Zweite Linzer Frauenbericht diskutiert anhand statistischer Daten sieben Themenbereiche, die in Summe einen umfassenden Einblick in die Lebenssituationen von Frauen in Linz liefern. </a:t>
            </a:r>
            <a:endParaRPr lang="en-GB" sz="1200" dirty="0"/>
          </a:p>
          <a:p>
            <a:pPr lvl="0">
              <a:spcAft>
                <a:spcPts val="300"/>
              </a:spcAft>
            </a:pPr>
            <a:endParaRPr lang="de-AT" sz="2400" dirty="0"/>
          </a:p>
        </p:txBody>
      </p:sp>
      <p:sp>
        <p:nvSpPr>
          <p:cNvPr id="4" name="Foliennummernplatzhalter 3"/>
          <p:cNvSpPr>
            <a:spLocks noGrp="1"/>
          </p:cNvSpPr>
          <p:nvPr>
            <p:ph type="sldNum" sz="quarter" idx="10"/>
          </p:nvPr>
        </p:nvSpPr>
        <p:spPr/>
        <p:txBody>
          <a:bodyPr/>
          <a:lstStyle/>
          <a:p>
            <a:fld id="{BEF2A079-E7F8-4A78-8EEA-DD00A8D5DE37}" type="slidenum">
              <a:rPr lang="de-AT" smtClean="0"/>
              <a:t>5</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endParaRPr lang="de-AT" sz="1200" dirty="0"/>
          </a:p>
          <a:p>
            <a:pPr lvl="0">
              <a:spcAft>
                <a:spcPts val="300"/>
              </a:spcAft>
            </a:pPr>
            <a:r>
              <a:rPr lang="de-AT" sz="1200" dirty="0"/>
              <a:t>Altersverteilung:</a:t>
            </a:r>
          </a:p>
          <a:p>
            <a:pPr marL="171450" lvl="0" indent="-171450">
              <a:spcAft>
                <a:spcPts val="300"/>
              </a:spcAft>
              <a:buFontTx/>
              <a:buChar char="-"/>
            </a:pPr>
            <a:r>
              <a:rPr lang="de-AT" sz="1200" baseline="0" dirty="0"/>
              <a:t>Es werden etwas mehr männliche Babys geboren</a:t>
            </a:r>
          </a:p>
          <a:p>
            <a:pPr marL="171450" lvl="0" indent="-171450">
              <a:spcAft>
                <a:spcPts val="300"/>
              </a:spcAft>
              <a:buFontTx/>
              <a:buChar char="-"/>
            </a:pPr>
            <a:r>
              <a:rPr lang="de-AT" sz="1200" baseline="0" dirty="0"/>
              <a:t>Mehr männliche Zuwanderung (eher junge Bevölkerungsgruppen)</a:t>
            </a:r>
          </a:p>
          <a:p>
            <a:pPr marL="171450" lvl="0" indent="-171450">
              <a:spcAft>
                <a:spcPts val="300"/>
              </a:spcAft>
              <a:buFontTx/>
              <a:buChar char="-"/>
            </a:pPr>
            <a:r>
              <a:rPr lang="de-AT" sz="1200" baseline="0" dirty="0"/>
              <a:t>Linz: kleiner Effekt: männlich dominierte Industrie</a:t>
            </a:r>
          </a:p>
          <a:p>
            <a:pPr marL="0" lvl="0" indent="0">
              <a:spcAft>
                <a:spcPts val="300"/>
              </a:spcAft>
              <a:buFontTx/>
              <a:buNone/>
            </a:pPr>
            <a:endParaRPr lang="de-AT" sz="1200" baseline="0" dirty="0"/>
          </a:p>
          <a:p>
            <a:pPr marL="171450" lvl="0" indent="-171450">
              <a:spcAft>
                <a:spcPts val="300"/>
              </a:spcAft>
              <a:buFontTx/>
              <a:buChar char="-"/>
            </a:pPr>
            <a:r>
              <a:rPr lang="de-AT" sz="1200" baseline="0" dirty="0"/>
              <a:t>Aber in allen Altersgruppen haben Männer ein höheres Sterberisiko:</a:t>
            </a:r>
          </a:p>
          <a:p>
            <a:pPr marL="628650" lvl="1" indent="-171450">
              <a:spcAft>
                <a:spcPts val="300"/>
              </a:spcAft>
              <a:buFontTx/>
              <a:buChar char="-"/>
            </a:pPr>
            <a:r>
              <a:rPr lang="de-AT" sz="1200" baseline="0" dirty="0" err="1"/>
              <a:t>zB</a:t>
            </a:r>
            <a:r>
              <a:rPr lang="de-AT" sz="1200" baseline="0" dirty="0"/>
              <a:t> ~20: motorisierte Unfälle</a:t>
            </a:r>
          </a:p>
          <a:p>
            <a:pPr marL="628650" lvl="1" indent="-171450">
              <a:spcAft>
                <a:spcPts val="300"/>
              </a:spcAft>
              <a:buFontTx/>
              <a:buChar char="-"/>
            </a:pPr>
            <a:r>
              <a:rPr lang="de-AT" sz="1200" baseline="0" dirty="0" err="1"/>
              <a:t>zB</a:t>
            </a:r>
            <a:r>
              <a:rPr lang="de-AT" sz="1200" baseline="0" dirty="0"/>
              <a:t> ab 50: Rauchen, Herzkrankheiten, Schlaganfälle (siehe </a:t>
            </a:r>
            <a:r>
              <a:rPr lang="de-AT" sz="1200" baseline="0" dirty="0" err="1"/>
              <a:t>Gesundheiten</a:t>
            </a:r>
            <a:r>
              <a:rPr lang="de-AT" sz="1200" baseline="0" dirty="0"/>
              <a:t>)</a:t>
            </a:r>
          </a:p>
          <a:p>
            <a:pPr marL="171450" lvl="0" indent="-171450">
              <a:spcAft>
                <a:spcPts val="300"/>
              </a:spcAft>
              <a:buFontTx/>
              <a:buChar char="-"/>
            </a:pPr>
            <a:r>
              <a:rPr lang="de-AT" sz="1200" baseline="0" dirty="0">
                <a:sym typeface="Wingdings" panose="05000000000000000000" pitchFamily="2" charset="2"/>
              </a:rPr>
              <a:t> bis </a:t>
            </a:r>
            <a:r>
              <a:rPr lang="de-AT" sz="1200" baseline="0" dirty="0" err="1">
                <a:sym typeface="Wingdings" panose="05000000000000000000" pitchFamily="2" charset="2"/>
              </a:rPr>
              <a:t>ca</a:t>
            </a:r>
            <a:r>
              <a:rPr lang="de-AT" sz="1200" baseline="0" dirty="0">
                <a:sym typeface="Wingdings" panose="05000000000000000000" pitchFamily="2" charset="2"/>
              </a:rPr>
              <a:t> 40 haben Männer ihren „Startvorteil“ durch mehr Geburten verbraucht</a:t>
            </a:r>
          </a:p>
          <a:p>
            <a:pPr marL="171450" lvl="0" indent="-171450">
              <a:spcAft>
                <a:spcPts val="300"/>
              </a:spcAft>
              <a:buFontTx/>
              <a:buChar char="-"/>
            </a:pPr>
            <a:endParaRPr lang="de-AT" sz="1200" baseline="0" dirty="0"/>
          </a:p>
          <a:p>
            <a:pPr marL="171450" lvl="0" indent="-171450">
              <a:spcAft>
                <a:spcPts val="300"/>
              </a:spcAft>
              <a:buFontTx/>
              <a:buChar char="-"/>
            </a:pPr>
            <a:endParaRPr lang="de-AT" sz="1200" dirty="0"/>
          </a:p>
        </p:txBody>
      </p:sp>
      <p:sp>
        <p:nvSpPr>
          <p:cNvPr id="4" name="Foliennummernplatzhalter 3"/>
          <p:cNvSpPr>
            <a:spLocks noGrp="1"/>
          </p:cNvSpPr>
          <p:nvPr>
            <p:ph type="sldNum" sz="quarter" idx="10"/>
          </p:nvPr>
        </p:nvSpPr>
        <p:spPr/>
        <p:txBody>
          <a:bodyPr/>
          <a:lstStyle/>
          <a:p>
            <a:fld id="{BEF2A079-E7F8-4A78-8EEA-DD00A8D5DE37}" type="slidenum">
              <a:rPr lang="de-AT" smtClean="0"/>
              <a:t>7</a:t>
            </a:fld>
            <a:endParaRPr lang="de-AT"/>
          </a:p>
        </p:txBody>
      </p:sp>
    </p:spTree>
    <p:extLst>
      <p:ext uri="{BB962C8B-B14F-4D97-AF65-F5344CB8AC3E}">
        <p14:creationId xmlns:p14="http://schemas.microsoft.com/office/powerpoint/2010/main" val="2729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r>
              <a:rPr lang="de-AT" sz="1200" dirty="0"/>
              <a:t>Anteil der ledigen Frauen um 5% höher und der der verheirateten Frauen 5% niedriger als österreichweiter Schnitt.</a:t>
            </a:r>
          </a:p>
          <a:p>
            <a:pPr lvl="0">
              <a:spcAft>
                <a:spcPts val="300"/>
              </a:spcAft>
            </a:pPr>
            <a:r>
              <a:rPr lang="de-AT" sz="1200" dirty="0"/>
              <a:t>Verschiedengeschlechtliche Rechtsinstitute: 2023 ca. 1100</a:t>
            </a:r>
          </a:p>
          <a:p>
            <a:pPr lvl="0">
              <a:spcAft>
                <a:spcPts val="300"/>
              </a:spcAft>
            </a:pPr>
            <a:r>
              <a:rPr lang="de-AT" sz="1200" dirty="0"/>
              <a:t>(alte Notizen:)</a:t>
            </a:r>
          </a:p>
          <a:p>
            <a:pPr lvl="0">
              <a:spcAft>
                <a:spcPts val="300"/>
              </a:spcAft>
            </a:pPr>
            <a:r>
              <a:rPr lang="de-AT" sz="1200" dirty="0"/>
              <a:t>mittleres Heiratsalter Männer: 1984: 27,1</a:t>
            </a:r>
            <a:r>
              <a:rPr lang="de-AT" sz="1200" baseline="0" dirty="0"/>
              <a:t>     </a:t>
            </a:r>
            <a:r>
              <a:rPr lang="de-AT" sz="1200" dirty="0"/>
              <a:t>2016:33,9</a:t>
            </a:r>
          </a:p>
          <a:p>
            <a:pPr lvl="0">
              <a:spcAft>
                <a:spcPts val="300"/>
              </a:spcAft>
            </a:pPr>
            <a:endParaRPr lang="de-AT" sz="1200" dirty="0"/>
          </a:p>
          <a:p>
            <a:pPr lvl="0">
              <a:spcAft>
                <a:spcPts val="300"/>
              </a:spcAft>
            </a:pPr>
            <a:r>
              <a:rPr lang="de-AT" sz="1200" kern="1200" dirty="0">
                <a:solidFill>
                  <a:schemeClr val="tx1"/>
                </a:solidFill>
                <a:effectLst/>
                <a:latin typeface="+mn-lt"/>
                <a:ea typeface="+mn-ea"/>
                <a:cs typeface="+mn-cs"/>
              </a:rPr>
              <a:t>Auch die Altersstruktur von Linzer Müttern verändert sich, denn 2016 hatten 2,6% der neugeborenen Kinder eine Mutter unter 20 Jahre, während 1970 noch 13,7% der geborenen Linzer Kinder eine Mutter hatten, die jünger als 19 Jahre war. </a:t>
            </a:r>
          </a:p>
          <a:p>
            <a:pPr lvl="0">
              <a:spcAft>
                <a:spcPts val="300"/>
              </a:spcAft>
            </a:pPr>
            <a:endParaRPr lang="de-AT" sz="1200" kern="1200" dirty="0">
              <a:solidFill>
                <a:schemeClr val="tx1"/>
              </a:solidFill>
              <a:effectLst/>
              <a:latin typeface="+mn-lt"/>
              <a:ea typeface="+mn-ea"/>
              <a:cs typeface="+mn-cs"/>
            </a:endParaRPr>
          </a:p>
          <a:p>
            <a:pPr lvl="0">
              <a:spcAft>
                <a:spcPts val="300"/>
              </a:spcAft>
            </a:pPr>
            <a:r>
              <a:rPr lang="de-AT" sz="1200" kern="1200" dirty="0">
                <a:solidFill>
                  <a:schemeClr val="tx1"/>
                </a:solidFill>
                <a:effectLst/>
                <a:latin typeface="+mn-lt"/>
                <a:ea typeface="+mn-ea"/>
                <a:cs typeface="+mn-cs"/>
              </a:rPr>
              <a:t>Veränderungen:</a:t>
            </a:r>
          </a:p>
          <a:p>
            <a:pPr marL="171450" indent="-171450">
              <a:buFont typeface="Arial" panose="020B0604020202020204" pitchFamily="34" charset="0"/>
              <a:buChar char="•"/>
            </a:pPr>
            <a:r>
              <a:rPr lang="de-AT" sz="1200" kern="1200" dirty="0">
                <a:solidFill>
                  <a:schemeClr val="tx1"/>
                </a:solidFill>
                <a:effectLst/>
                <a:latin typeface="+mn-lt"/>
                <a:ea typeface="+mn-ea"/>
                <a:cs typeface="+mn-cs"/>
              </a:rPr>
              <a:t>Erstheiratsalter von Frauen stieg: von 2010: 28,9 auf 2016: 30,6 (Männer: von 31,7 auf 32,9)</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de-AT" sz="1200" kern="1200" dirty="0">
                <a:solidFill>
                  <a:schemeClr val="tx1"/>
                </a:solidFill>
                <a:effectLst/>
                <a:latin typeface="+mn-lt"/>
                <a:ea typeface="+mn-ea"/>
                <a:cs typeface="+mn-cs"/>
              </a:rPr>
              <a:t>Weniger Ehen (</a:t>
            </a:r>
            <a:r>
              <a:rPr lang="de-AT" sz="1200" kern="1200" dirty="0" err="1">
                <a:solidFill>
                  <a:schemeClr val="tx1"/>
                </a:solidFill>
                <a:effectLst/>
                <a:latin typeface="+mn-lt"/>
                <a:ea typeface="+mn-ea"/>
                <a:cs typeface="+mn-cs"/>
              </a:rPr>
              <a:t>inkl</a:t>
            </a:r>
            <a:r>
              <a:rPr lang="de-AT" sz="1200" kern="1200" dirty="0">
                <a:solidFill>
                  <a:schemeClr val="tx1"/>
                </a:solidFill>
                <a:effectLst/>
                <a:latin typeface="+mn-lt"/>
                <a:ea typeface="+mn-ea"/>
                <a:cs typeface="+mn-cs"/>
              </a:rPr>
              <a:t> EP) (2001: 69%; 2015: 64%) mehr Lebensgemeinschaften (2001: 13%, 2015: 17%)</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de-AT" sz="1200" kern="1200" dirty="0">
                <a:solidFill>
                  <a:schemeClr val="tx1"/>
                </a:solidFill>
                <a:effectLst/>
                <a:latin typeface="+mn-lt"/>
                <a:ea typeface="+mn-ea"/>
                <a:cs typeface="+mn-cs"/>
              </a:rPr>
              <a:t>Dafür auch weniger Scheidungen (absolut) (2010:462; 2016: 395)</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de-AT" sz="1200" kern="1200" dirty="0">
                <a:solidFill>
                  <a:schemeClr val="tx1"/>
                </a:solidFill>
                <a:effectLst/>
                <a:latin typeface="+mn-lt"/>
                <a:ea typeface="+mn-ea"/>
                <a:cs typeface="+mn-cs"/>
              </a:rPr>
              <a:t>Fertilitätsrate bleibt annähernd gleich bei ~1,5; in Linz schon immer leicht unter OÖ</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de-AT" sz="1200" kern="1200" dirty="0">
                <a:solidFill>
                  <a:schemeClr val="tx1"/>
                </a:solidFill>
                <a:effectLst/>
                <a:latin typeface="+mn-lt"/>
                <a:ea typeface="+mn-ea"/>
                <a:cs typeface="+mn-cs"/>
              </a:rPr>
              <a:t>weniger junge Mütter unter 25 J (2011: 21%; 2016: 18% aller Mütter)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AT" sz="1200" kern="1200" dirty="0">
                <a:solidFill>
                  <a:schemeClr val="tx1"/>
                </a:solidFill>
                <a:effectLst/>
                <a:latin typeface="+mn-lt"/>
                <a:ea typeface="+mn-ea"/>
                <a:cs typeface="+mn-cs"/>
              </a:rPr>
              <a:t>Spannend: wie wird sich Heiratsverhalten </a:t>
            </a:r>
            <a:r>
              <a:rPr lang="de-AT" sz="1200" kern="1200" dirty="0" err="1">
                <a:solidFill>
                  <a:schemeClr val="tx1"/>
                </a:solidFill>
                <a:effectLst/>
                <a:latin typeface="+mn-lt"/>
                <a:ea typeface="+mn-ea"/>
                <a:cs typeface="+mn-cs"/>
              </a:rPr>
              <a:t>bzw</a:t>
            </a:r>
            <a:r>
              <a:rPr lang="de-AT" sz="1200" kern="1200" dirty="0">
                <a:solidFill>
                  <a:schemeClr val="tx1"/>
                </a:solidFill>
                <a:effectLst/>
                <a:latin typeface="+mn-lt"/>
                <a:ea typeface="+mn-ea"/>
                <a:cs typeface="+mn-cs"/>
              </a:rPr>
              <a:t> EP ab 2019 verändern?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200" kern="1200" dirty="0">
              <a:solidFill>
                <a:schemeClr val="tx1"/>
              </a:solidFill>
              <a:effectLst/>
              <a:latin typeface="+mn-lt"/>
              <a:ea typeface="+mn-ea"/>
              <a:cs typeface="+mn-cs"/>
            </a:endParaRPr>
          </a:p>
          <a:p>
            <a:pPr lvl="0">
              <a:spcAft>
                <a:spcPts val="300"/>
              </a:spcAft>
            </a:pPr>
            <a:endParaRPr lang="de-AT" sz="1200" dirty="0"/>
          </a:p>
        </p:txBody>
      </p:sp>
      <p:sp>
        <p:nvSpPr>
          <p:cNvPr id="4" name="Foliennummernplatzhalter 3"/>
          <p:cNvSpPr>
            <a:spLocks noGrp="1"/>
          </p:cNvSpPr>
          <p:nvPr>
            <p:ph type="sldNum" sz="quarter" idx="10"/>
          </p:nvPr>
        </p:nvSpPr>
        <p:spPr/>
        <p:txBody>
          <a:bodyPr/>
          <a:lstStyle/>
          <a:p>
            <a:fld id="{BEF2A079-E7F8-4A78-8EEA-DD00A8D5DE37}" type="slidenum">
              <a:rPr lang="de-AT" smtClean="0"/>
              <a:t>8</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71600" y="1143000"/>
            <a:ext cx="4114800" cy="3086100"/>
          </a:xfrm>
        </p:spPr>
      </p:sp>
      <p:sp>
        <p:nvSpPr>
          <p:cNvPr id="3" name="Notizenplatzhalter 2"/>
          <p:cNvSpPr>
            <a:spLocks noGrp="1"/>
          </p:cNvSpPr>
          <p:nvPr>
            <p:ph type="body" idx="1"/>
          </p:nvPr>
        </p:nvSpPr>
        <p:spPr/>
        <p:txBody>
          <a:bodyPr/>
          <a:lstStyle/>
          <a:p>
            <a:pPr lvl="0">
              <a:spcAft>
                <a:spcPts val="300"/>
              </a:spcAft>
            </a:pPr>
            <a:r>
              <a:rPr lang="de-AT" sz="1200" dirty="0"/>
              <a:t>Alte Notizen:</a:t>
            </a:r>
          </a:p>
          <a:p>
            <a:pPr lvl="0">
              <a:spcAft>
                <a:spcPts val="300"/>
              </a:spcAft>
            </a:pPr>
            <a:endParaRPr lang="de-AT" sz="1200" dirty="0"/>
          </a:p>
          <a:p>
            <a:pPr lvl="0">
              <a:spcAft>
                <a:spcPts val="300"/>
              </a:spcAft>
            </a:pPr>
            <a:r>
              <a:rPr lang="de-AT" sz="1200" dirty="0"/>
              <a:t>Schulen:</a:t>
            </a:r>
          </a:p>
          <a:p>
            <a:pPr lvl="0">
              <a:spcAft>
                <a:spcPts val="300"/>
              </a:spcAft>
            </a:pPr>
            <a:r>
              <a:rPr lang="de-AT" sz="1200" dirty="0"/>
              <a:t>Mädchenanteil</a:t>
            </a:r>
            <a:r>
              <a:rPr lang="de-AT" sz="1200" baseline="0" dirty="0"/>
              <a:t> in HTLs: deutlich unter 50%</a:t>
            </a:r>
          </a:p>
          <a:p>
            <a:pPr lvl="0">
              <a:spcAft>
                <a:spcPts val="300"/>
              </a:spcAft>
            </a:pPr>
            <a:r>
              <a:rPr lang="de-AT" sz="1200" baseline="0" dirty="0"/>
              <a:t>Mädchenanteil in HBLAs (Mode/</a:t>
            </a:r>
            <a:r>
              <a:rPr lang="de-AT" sz="1200" baseline="0" dirty="0" err="1"/>
              <a:t>künstl</a:t>
            </a:r>
            <a:r>
              <a:rPr lang="de-AT" sz="1200" baseline="0" dirty="0"/>
              <a:t>. Gestaltung/wirtsch. Berufe/Sozialberufe/</a:t>
            </a:r>
            <a:r>
              <a:rPr lang="de-AT" sz="1200" baseline="0" dirty="0" err="1"/>
              <a:t>Ernährungswiss</a:t>
            </a:r>
            <a:r>
              <a:rPr lang="de-AT" sz="1200" baseline="0" dirty="0"/>
              <a:t>): </a:t>
            </a:r>
            <a:r>
              <a:rPr lang="de-AT" sz="1200" baseline="0" dirty="0" err="1"/>
              <a:t>zw</a:t>
            </a:r>
            <a:r>
              <a:rPr lang="de-AT" sz="1200" baseline="0" dirty="0"/>
              <a:t> 88-93%</a:t>
            </a:r>
          </a:p>
          <a:p>
            <a:pPr lvl="0">
              <a:spcAft>
                <a:spcPts val="300"/>
              </a:spcAft>
            </a:pPr>
            <a:endParaRPr lang="de-AT" sz="1200" baseline="0" dirty="0"/>
          </a:p>
          <a:p>
            <a:pPr lvl="0">
              <a:spcAft>
                <a:spcPts val="300"/>
              </a:spcAft>
            </a:pPr>
            <a:r>
              <a:rPr lang="de-AT" sz="1200" baseline="0" dirty="0"/>
              <a:t>Lehre: </a:t>
            </a:r>
          </a:p>
          <a:p>
            <a:pPr lvl="0">
              <a:spcAft>
                <a:spcPts val="300"/>
              </a:spcAft>
            </a:pPr>
            <a:r>
              <a:rPr lang="de-AT" sz="1200" baseline="0" dirty="0"/>
              <a:t>Top 3 </a:t>
            </a:r>
            <a:r>
              <a:rPr lang="de-AT" sz="1200" baseline="0" dirty="0" err="1"/>
              <a:t>OÖinnen</a:t>
            </a:r>
            <a:r>
              <a:rPr lang="de-AT" sz="1200" baseline="0" dirty="0"/>
              <a:t> (gleich </a:t>
            </a:r>
            <a:r>
              <a:rPr lang="de-AT" sz="1200" baseline="0" dirty="0" err="1"/>
              <a:t>Öweit</a:t>
            </a:r>
            <a:r>
              <a:rPr lang="de-AT" sz="1200" baseline="0" dirty="0"/>
              <a:t>): </a:t>
            </a:r>
            <a:r>
              <a:rPr lang="en-GB" sz="1200" b="0" i="0" u="none" strike="noStrike" kern="1200" baseline="0" dirty="0" err="1">
                <a:solidFill>
                  <a:schemeClr val="tx1"/>
                </a:solidFill>
                <a:latin typeface="+mn-lt"/>
                <a:ea typeface="+mn-ea"/>
                <a:cs typeface="+mn-cs"/>
              </a:rPr>
              <a:t>Einzelhandelskauffrau</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Bürokauffrau</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Friseurin</a:t>
            </a:r>
            <a:endParaRPr lang="en-GB" sz="1200" b="0" i="0" u="none" strike="noStrike" kern="1200" baseline="0" dirty="0">
              <a:solidFill>
                <a:schemeClr val="tx1"/>
              </a:solidFill>
              <a:latin typeface="+mn-lt"/>
              <a:ea typeface="+mn-ea"/>
              <a:cs typeface="+mn-cs"/>
            </a:endParaRPr>
          </a:p>
          <a:p>
            <a:pPr lvl="0">
              <a:spcAft>
                <a:spcPts val="300"/>
              </a:spcAft>
            </a:pPr>
            <a:endParaRPr lang="de-AT" sz="1200" b="0" i="0" u="none" strike="noStrike" kern="1200" baseline="0" dirty="0">
              <a:solidFill>
                <a:schemeClr val="tx1"/>
              </a:solidFill>
              <a:latin typeface="+mn-lt"/>
              <a:ea typeface="+mn-ea"/>
              <a:cs typeface="+mn-cs"/>
            </a:endParaRPr>
          </a:p>
          <a:p>
            <a:pPr lvl="0">
              <a:spcAft>
                <a:spcPts val="300"/>
              </a:spcAft>
            </a:pPr>
            <a:r>
              <a:rPr lang="de-AT" sz="1200" b="0" i="0" u="none" strike="noStrike" kern="1200" baseline="0" dirty="0">
                <a:solidFill>
                  <a:schemeClr val="tx1"/>
                </a:solidFill>
                <a:latin typeface="+mn-lt"/>
                <a:ea typeface="+mn-ea"/>
                <a:cs typeface="+mn-cs"/>
              </a:rPr>
              <a:t>Studium (JKU):</a:t>
            </a:r>
          </a:p>
          <a:p>
            <a:pPr lvl="0">
              <a:spcAft>
                <a:spcPts val="300"/>
              </a:spcAft>
            </a:pPr>
            <a:r>
              <a:rPr lang="de-AT" sz="1200" b="0" i="0" u="none" strike="noStrike" kern="1200" baseline="0" dirty="0">
                <a:solidFill>
                  <a:schemeClr val="tx1"/>
                </a:solidFill>
                <a:latin typeface="+mn-lt"/>
                <a:ea typeface="+mn-ea"/>
                <a:cs typeface="+mn-cs"/>
              </a:rPr>
              <a:t>Frauenanteil SOWI/RE/MED: </a:t>
            </a:r>
            <a:r>
              <a:rPr lang="de-AT" sz="1200" b="0" i="0" u="none" strike="noStrike" kern="1200" baseline="0" dirty="0" err="1">
                <a:solidFill>
                  <a:schemeClr val="tx1"/>
                </a:solidFill>
                <a:latin typeface="+mn-lt"/>
                <a:ea typeface="+mn-ea"/>
                <a:cs typeface="+mn-cs"/>
              </a:rPr>
              <a:t>zw</a:t>
            </a:r>
            <a:r>
              <a:rPr lang="de-AT" sz="1200" b="0" i="0" u="none" strike="noStrike" kern="1200" baseline="0" dirty="0">
                <a:solidFill>
                  <a:schemeClr val="tx1"/>
                </a:solidFill>
                <a:latin typeface="+mn-lt"/>
                <a:ea typeface="+mn-ea"/>
                <a:cs typeface="+mn-cs"/>
              </a:rPr>
              <a:t> 51-54% </a:t>
            </a:r>
            <a:r>
              <a:rPr lang="de-AT" sz="1200" b="0" i="0" u="none" strike="noStrike" kern="1200" baseline="0" dirty="0" err="1">
                <a:solidFill>
                  <a:schemeClr val="tx1"/>
                </a:solidFill>
                <a:latin typeface="+mn-lt"/>
                <a:ea typeface="+mn-ea"/>
                <a:cs typeface="+mn-cs"/>
              </a:rPr>
              <a:t>vs</a:t>
            </a:r>
            <a:r>
              <a:rPr lang="de-AT" sz="1200" b="0" i="0" u="none" strike="noStrike" kern="1200" baseline="0" dirty="0">
                <a:solidFill>
                  <a:schemeClr val="tx1"/>
                </a:solidFill>
                <a:latin typeface="+mn-lt"/>
                <a:ea typeface="+mn-ea"/>
                <a:cs typeface="+mn-cs"/>
              </a:rPr>
              <a:t> TNF: 30%</a:t>
            </a:r>
          </a:p>
          <a:p>
            <a:pPr lvl="0">
              <a:spcAft>
                <a:spcPts val="300"/>
              </a:spcAft>
            </a:pPr>
            <a:endParaRPr lang="de-AT" sz="1200" b="0" i="0" u="none" strike="noStrike" kern="1200" baseline="0" dirty="0">
              <a:solidFill>
                <a:schemeClr val="tx1"/>
              </a:solidFill>
              <a:latin typeface="+mn-lt"/>
              <a:ea typeface="+mn-ea"/>
              <a:cs typeface="+mn-cs"/>
            </a:endParaRPr>
          </a:p>
          <a:p>
            <a:pPr lvl="0">
              <a:spcAft>
                <a:spcPts val="300"/>
              </a:spcAft>
            </a:pPr>
            <a:r>
              <a:rPr lang="de-AT" sz="1200" b="0" i="0" u="none" strike="noStrike" kern="1200" baseline="0" dirty="0">
                <a:solidFill>
                  <a:schemeClr val="tx1"/>
                </a:solidFill>
                <a:latin typeface="+mn-lt"/>
                <a:ea typeface="+mn-ea"/>
                <a:cs typeface="+mn-cs"/>
              </a:rPr>
              <a:t>Veränderungen:</a:t>
            </a:r>
          </a:p>
          <a:p>
            <a:pPr marL="171450" indent="-171450">
              <a:buFont typeface="Arial" panose="020B0604020202020204" pitchFamily="34" charset="0"/>
              <a:buChar char="•"/>
            </a:pPr>
            <a:r>
              <a:rPr lang="de-AT" sz="1200" kern="1200" dirty="0">
                <a:solidFill>
                  <a:schemeClr val="tx1"/>
                </a:solidFill>
                <a:effectLst/>
                <a:latin typeface="+mn-lt"/>
                <a:ea typeface="+mn-ea"/>
                <a:cs typeface="+mn-cs"/>
              </a:rPr>
              <a:t>Anteil der Frauen mit tertiärer Ausbildung stieg (2011:20%; 2015:23%)</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de-AT" sz="1200" kern="1200" dirty="0">
                <a:solidFill>
                  <a:schemeClr val="tx1"/>
                </a:solidFill>
                <a:effectLst/>
                <a:latin typeface="+mn-lt"/>
                <a:ea typeface="+mn-ea"/>
                <a:cs typeface="+mn-cs"/>
              </a:rPr>
              <a:t>Anteil der Frauen mit Pflichtschulabschluss stieg (2011: 24%, 2015:27%)</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de-AT" sz="1200" kern="1200" dirty="0">
                <a:solidFill>
                  <a:schemeClr val="tx1"/>
                </a:solidFill>
                <a:effectLst/>
                <a:latin typeface="+mn-lt"/>
                <a:ea typeface="+mn-ea"/>
                <a:cs typeface="+mn-cs"/>
              </a:rPr>
              <a:t>Anteil der Frauen mit Lehrabschluss sank (2011:27%, 2015:25%)</a:t>
            </a:r>
            <a:endParaRPr lang="en-GB" sz="1200" kern="1200" dirty="0">
              <a:solidFill>
                <a:schemeClr val="tx1"/>
              </a:solidFill>
              <a:effectLst/>
              <a:latin typeface="+mn-lt"/>
              <a:ea typeface="+mn-ea"/>
              <a:cs typeface="+mn-cs"/>
            </a:endParaRPr>
          </a:p>
          <a:p>
            <a:pPr lvl="0">
              <a:spcAft>
                <a:spcPts val="300"/>
              </a:spcAft>
            </a:pPr>
            <a:endParaRPr lang="en-GB" sz="1200" b="0" i="0" u="none" strike="noStrike" kern="1200" baseline="0" dirty="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BEF2A079-E7F8-4A78-8EEA-DD00A8D5DE37}" type="slidenum">
              <a:rPr lang="de-AT" smtClean="0"/>
              <a:t>9</a:t>
            </a:fld>
            <a:endParaRPr lang="de-AT"/>
          </a:p>
        </p:txBody>
      </p:sp>
    </p:spTree>
    <p:extLst>
      <p:ext uri="{BB962C8B-B14F-4D97-AF65-F5344CB8AC3E}">
        <p14:creationId xmlns:p14="http://schemas.microsoft.com/office/powerpoint/2010/main" val="2893922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3B66C13-FD7C-491B-804E-CEB3D8D2598A}" type="slidenum">
              <a:rPr lang="de-DE" smtClean="0"/>
              <a:t>11</a:t>
            </a:fld>
            <a:endParaRPr lang="de-DE"/>
          </a:p>
        </p:txBody>
      </p:sp>
    </p:spTree>
    <p:extLst>
      <p:ext uri="{BB962C8B-B14F-4D97-AF65-F5344CB8AC3E}">
        <p14:creationId xmlns:p14="http://schemas.microsoft.com/office/powerpoint/2010/main" val="3422409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3_JKU Logo">
    <p:spTree>
      <p:nvGrpSpPr>
        <p:cNvPr id="1" name=""/>
        <p:cNvGrpSpPr/>
        <p:nvPr/>
      </p:nvGrpSpPr>
      <p:grpSpPr>
        <a:xfrm>
          <a:off x="0" y="0"/>
          <a:ext cx="0" cy="0"/>
          <a:chOff x="0" y="0"/>
          <a:chExt cx="0" cy="0"/>
        </a:xfrm>
      </p:grpSpPr>
      <p:pic>
        <p:nvPicPr>
          <p:cNvPr id="13" name="Grafik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814" y="2145404"/>
            <a:ext cx="6304637" cy="4464000"/>
          </a:xfrm>
          <a:prstGeom prst="rect">
            <a:avLst/>
          </a:prstGeom>
        </p:spPr>
      </p:pic>
    </p:spTree>
    <p:extLst>
      <p:ext uri="{BB962C8B-B14F-4D97-AF65-F5344CB8AC3E}">
        <p14:creationId xmlns:p14="http://schemas.microsoft.com/office/powerpoint/2010/main" val="1320537797"/>
      </p:ext>
    </p:extLst>
  </p:cSld>
  <p:clrMapOvr>
    <a:masterClrMapping/>
  </p:clrMapOvr>
  <p:extLst>
    <p:ext uri="{DCECCB84-F9BA-43D5-87BE-67443E8EF086}">
      <p15:sldGuideLst xmlns:p15="http://schemas.microsoft.com/office/powerpoint/2012/main">
        <p15:guide id="1" orient="horz" pos="2160">
          <p15:clr>
            <a:srgbClr val="FBAE40"/>
          </p15:clr>
        </p15:guide>
        <p15:guide id="2" pos="208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Grosses Bild un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73140" y="1558266"/>
            <a:ext cx="2628975" cy="4640400"/>
          </a:xfrm>
        </p:spPr>
        <p:txBody>
          <a:bodyPr/>
          <a:lstStyle>
            <a:lvl1pPr>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Bildplatzhalter 7"/>
          <p:cNvSpPr>
            <a:spLocks noGrp="1"/>
          </p:cNvSpPr>
          <p:nvPr>
            <p:ph type="pic" sz="quarter" idx="13"/>
          </p:nvPr>
        </p:nvSpPr>
        <p:spPr>
          <a:xfrm>
            <a:off x="447671" y="1608017"/>
            <a:ext cx="5402796" cy="4593600"/>
          </a:xfrm>
        </p:spPr>
        <p:txBody>
          <a:bodyPr/>
          <a:lstStyle>
            <a:lvl1pPr marL="0" indent="0">
              <a:buNone/>
              <a:defRPr/>
            </a:lvl1pPr>
          </a:lstStyle>
          <a:p>
            <a:r>
              <a:rPr lang="de-DE"/>
              <a:t>Bild durch Klicken auf Symbol hinzufügen</a:t>
            </a:r>
            <a:endParaRPr lang="de-AT" dirty="0"/>
          </a:p>
        </p:txBody>
      </p:sp>
      <p:sp>
        <p:nvSpPr>
          <p:cNvPr id="10" name="Textplatzhalter 5"/>
          <p:cNvSpPr>
            <a:spLocks noGrp="1"/>
          </p:cNvSpPr>
          <p:nvPr>
            <p:ph type="body" sz="quarter" idx="25" hasCustomPrompt="1"/>
          </p:nvPr>
        </p:nvSpPr>
        <p:spPr>
          <a:xfrm>
            <a:off x="447671" y="5924236"/>
            <a:ext cx="5402796" cy="278127"/>
          </a:xfr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4" name="Titel 3"/>
          <p:cNvSpPr>
            <a:spLocks noGrp="1"/>
          </p:cNvSpPr>
          <p:nvPr>
            <p:ph type="title" hasCustomPrompt="1"/>
          </p:nvPr>
        </p:nvSpPr>
        <p:spPr/>
        <p:txBody>
          <a:bodyPr/>
          <a:lstStyle>
            <a:lvl1pPr>
              <a:defRPr/>
            </a:lvl1pPr>
          </a:lstStyle>
          <a:p>
            <a:r>
              <a:rPr lang="de-DE" dirty="0"/>
              <a:t>Platz für</a:t>
            </a:r>
            <a:br>
              <a:rPr lang="de-DE" dirty="0"/>
            </a:br>
            <a:r>
              <a:rPr lang="de-DE" dirty="0"/>
              <a:t>Titel, großes Bild und Text</a:t>
            </a:r>
          </a:p>
        </p:txBody>
      </p:sp>
      <p:sp>
        <p:nvSpPr>
          <p:cNvPr id="7" name="Datumsplatzhalter 6"/>
          <p:cNvSpPr>
            <a:spLocks noGrp="1"/>
          </p:cNvSpPr>
          <p:nvPr>
            <p:ph type="dt" sz="half" idx="34"/>
          </p:nvPr>
        </p:nvSpPr>
        <p:spPr/>
        <p:txBody>
          <a:bodyPr/>
          <a:lstStyle/>
          <a:p>
            <a:fld id="{19CA4DF1-95EF-4B02-BD5F-0E1C16AA578B}" type="datetimeFigureOut">
              <a:rPr lang="de-DE" smtClean="0"/>
              <a:t>16.12.2024</a:t>
            </a:fld>
            <a:endParaRPr lang="de-DE"/>
          </a:p>
        </p:txBody>
      </p:sp>
      <p:sp>
        <p:nvSpPr>
          <p:cNvPr id="9" name="Fußzeilenplatzhalter 8"/>
          <p:cNvSpPr>
            <a:spLocks noGrp="1"/>
          </p:cNvSpPr>
          <p:nvPr>
            <p:ph type="ftr" sz="quarter" idx="35"/>
          </p:nvPr>
        </p:nvSpPr>
        <p:spPr/>
        <p:txBody>
          <a:bodyPr/>
          <a:lstStyle/>
          <a:p>
            <a:endParaRPr lang="de-DE"/>
          </a:p>
        </p:txBody>
      </p:sp>
      <p:sp>
        <p:nvSpPr>
          <p:cNvPr id="11" name="Foliennummernplatzhalter 10"/>
          <p:cNvSpPr>
            <a:spLocks noGrp="1"/>
          </p:cNvSpPr>
          <p:nvPr>
            <p:ph type="sldNum" sz="quarter" idx="36"/>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771988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ormel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und Formeln</a:t>
            </a:r>
            <a:endParaRPr lang="en-US" dirty="0"/>
          </a:p>
        </p:txBody>
      </p:sp>
      <p:sp>
        <p:nvSpPr>
          <p:cNvPr id="8" name="Bildplatzhalter 7"/>
          <p:cNvSpPr>
            <a:spLocks noGrp="1"/>
          </p:cNvSpPr>
          <p:nvPr>
            <p:ph type="pic" sz="quarter" idx="13"/>
          </p:nvPr>
        </p:nvSpPr>
        <p:spPr>
          <a:xfrm>
            <a:off x="1557197" y="1609353"/>
            <a:ext cx="6045394" cy="4593600"/>
          </a:xfrm>
        </p:spPr>
        <p:txBody>
          <a:bodyPr/>
          <a:lstStyle>
            <a:lvl1pPr marL="0" indent="0">
              <a:buNone/>
              <a:defRPr/>
            </a:lvl1pPr>
          </a:lstStyle>
          <a:p>
            <a:r>
              <a:rPr lang="de-DE"/>
              <a:t>Bild durch Klicken auf Symbol hinzufügen</a:t>
            </a:r>
            <a:endParaRPr lang="de-AT" dirty="0"/>
          </a:p>
        </p:txBody>
      </p:sp>
      <p:sp>
        <p:nvSpPr>
          <p:cNvPr id="10" name="Textplatzhalter 5"/>
          <p:cNvSpPr>
            <a:spLocks noGrp="1"/>
          </p:cNvSpPr>
          <p:nvPr>
            <p:ph type="body" sz="quarter" idx="25" hasCustomPrompt="1"/>
          </p:nvPr>
        </p:nvSpPr>
        <p:spPr>
          <a:xfrm>
            <a:off x="1557197" y="5925456"/>
            <a:ext cx="6045394" cy="278127"/>
          </a:xfr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6" name="Datumsplatzhalter 5"/>
          <p:cNvSpPr>
            <a:spLocks noGrp="1"/>
          </p:cNvSpPr>
          <p:nvPr>
            <p:ph type="dt" sz="half" idx="34"/>
          </p:nvPr>
        </p:nvSpPr>
        <p:spPr/>
        <p:txBody>
          <a:bodyPr/>
          <a:lstStyle/>
          <a:p>
            <a:fld id="{19CA4DF1-95EF-4B02-BD5F-0E1C16AA578B}" type="datetimeFigureOut">
              <a:rPr lang="de-DE" smtClean="0"/>
              <a:t>16.12.2024</a:t>
            </a:fld>
            <a:endParaRPr lang="de-DE"/>
          </a:p>
        </p:txBody>
      </p:sp>
      <p:sp>
        <p:nvSpPr>
          <p:cNvPr id="7" name="Fußzeilenplatzhalter 6"/>
          <p:cNvSpPr>
            <a:spLocks noGrp="1"/>
          </p:cNvSpPr>
          <p:nvPr>
            <p:ph type="ftr" sz="quarter" idx="35"/>
          </p:nvPr>
        </p:nvSpPr>
        <p:spPr/>
        <p:txBody>
          <a:bodyPr/>
          <a:lstStyle/>
          <a:p>
            <a:endParaRPr lang="de-DE"/>
          </a:p>
        </p:txBody>
      </p:sp>
      <p:sp>
        <p:nvSpPr>
          <p:cNvPr id="9" name="Foliennummernplatzhalter 8"/>
          <p:cNvSpPr>
            <a:spLocks noGrp="1"/>
          </p:cNvSpPr>
          <p:nvPr>
            <p:ph type="sldNum" sz="quarter" idx="36"/>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224279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deo">
    <p:spTree>
      <p:nvGrpSpPr>
        <p:cNvPr id="1" name=""/>
        <p:cNvGrpSpPr/>
        <p:nvPr/>
      </p:nvGrpSpPr>
      <p:grpSpPr>
        <a:xfrm>
          <a:off x="0" y="0"/>
          <a:ext cx="0" cy="0"/>
          <a:chOff x="0" y="0"/>
          <a:chExt cx="0" cy="0"/>
        </a:xfrm>
      </p:grpSpPr>
      <p:sp>
        <p:nvSpPr>
          <p:cNvPr id="7" name="Medienplatzhalter 6"/>
          <p:cNvSpPr>
            <a:spLocks noGrp="1"/>
          </p:cNvSpPr>
          <p:nvPr>
            <p:ph type="media" sz="quarter" idx="13" hasCustomPrompt="1"/>
          </p:nvPr>
        </p:nvSpPr>
        <p:spPr>
          <a:xfrm>
            <a:off x="440267" y="1612895"/>
            <a:ext cx="8261848" cy="4599325"/>
          </a:xfrm>
        </p:spPr>
        <p:txBody>
          <a:bodyPr/>
          <a:lstStyle>
            <a:lvl1pPr>
              <a:defRPr/>
            </a:lvl1pPr>
          </a:lstStyle>
          <a:p>
            <a:r>
              <a:rPr lang="de-DE" dirty="0"/>
              <a:t>Media-Clip durch Klicken auf Symbol hinzufügen</a:t>
            </a:r>
            <a:endParaRPr lang="de-AT" dirty="0"/>
          </a:p>
        </p:txBody>
      </p:sp>
      <p:sp>
        <p:nvSpPr>
          <p:cNvPr id="9" name="Textplatzhalter 5"/>
          <p:cNvSpPr>
            <a:spLocks noGrp="1"/>
          </p:cNvSpPr>
          <p:nvPr>
            <p:ph type="body" sz="quarter" idx="25" hasCustomPrompt="1"/>
          </p:nvPr>
        </p:nvSpPr>
        <p:spPr>
          <a:xfrm>
            <a:off x="440267" y="5934094"/>
            <a:ext cx="8261848" cy="278127"/>
          </a:xfr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3" name="Titel 2"/>
          <p:cNvSpPr>
            <a:spLocks noGrp="1"/>
          </p:cNvSpPr>
          <p:nvPr>
            <p:ph type="title" hasCustomPrompt="1"/>
          </p:nvPr>
        </p:nvSpPr>
        <p:spPr/>
        <p:txBody>
          <a:bodyPr/>
          <a:lstStyle>
            <a:lvl1pPr>
              <a:defRPr baseline="0"/>
            </a:lvl1pPr>
          </a:lstStyle>
          <a:p>
            <a:r>
              <a:rPr lang="de-DE" dirty="0"/>
              <a:t>Platz für Titel und Video</a:t>
            </a:r>
          </a:p>
        </p:txBody>
      </p:sp>
      <p:sp>
        <p:nvSpPr>
          <p:cNvPr id="2" name="Datumsplatzhalter 1"/>
          <p:cNvSpPr>
            <a:spLocks noGrp="1"/>
          </p:cNvSpPr>
          <p:nvPr>
            <p:ph type="dt" sz="half" idx="34"/>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35"/>
          </p:nvPr>
        </p:nvSpPr>
        <p:spPr/>
        <p:txBody>
          <a:bodyPr/>
          <a:lstStyle/>
          <a:p>
            <a:endParaRPr lang="de-DE"/>
          </a:p>
        </p:txBody>
      </p:sp>
      <p:sp>
        <p:nvSpPr>
          <p:cNvPr id="5" name="Foliennummernplatzhalter 4"/>
          <p:cNvSpPr>
            <a:spLocks noGrp="1"/>
          </p:cNvSpPr>
          <p:nvPr>
            <p:ph type="sldNum" sz="quarter" idx="36"/>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995121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kleine Bilder u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3 kleine Bilder und Text</a:t>
            </a:r>
            <a:endParaRPr lang="en-US" dirty="0"/>
          </a:p>
        </p:txBody>
      </p:sp>
      <p:sp>
        <p:nvSpPr>
          <p:cNvPr id="3" name="Content Placeholder 2"/>
          <p:cNvSpPr>
            <a:spLocks noGrp="1"/>
          </p:cNvSpPr>
          <p:nvPr>
            <p:ph idx="1"/>
          </p:nvPr>
        </p:nvSpPr>
        <p:spPr>
          <a:xfrm>
            <a:off x="3201536" y="1536624"/>
            <a:ext cx="5500579" cy="4662582"/>
          </a:xfrm>
        </p:spPr>
        <p:txBody>
          <a:bodyPr/>
          <a:lstStyle>
            <a:lvl1pPr>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Bildplatzhalter 7"/>
          <p:cNvSpPr>
            <a:spLocks noGrp="1"/>
          </p:cNvSpPr>
          <p:nvPr>
            <p:ph type="pic" sz="quarter" idx="13"/>
          </p:nvPr>
        </p:nvSpPr>
        <p:spPr>
          <a:xfrm>
            <a:off x="431800" y="1612473"/>
            <a:ext cx="2556000" cy="1375200"/>
          </a:xfrm>
        </p:spPr>
        <p:txBody>
          <a:bodyPr/>
          <a:lstStyle>
            <a:lvl1pPr marL="0" indent="0">
              <a:buNone/>
              <a:defRPr/>
            </a:lvl1pPr>
          </a:lstStyle>
          <a:p>
            <a:r>
              <a:rPr lang="de-DE"/>
              <a:t>Bild durch Klicken auf Symbol hinzufügen</a:t>
            </a:r>
            <a:endParaRPr lang="de-AT" dirty="0"/>
          </a:p>
        </p:txBody>
      </p:sp>
      <p:sp>
        <p:nvSpPr>
          <p:cNvPr id="9" name="Bildplatzhalter 7"/>
          <p:cNvSpPr>
            <a:spLocks noGrp="1"/>
          </p:cNvSpPr>
          <p:nvPr>
            <p:ph type="pic" sz="quarter" idx="14"/>
          </p:nvPr>
        </p:nvSpPr>
        <p:spPr>
          <a:xfrm>
            <a:off x="431686" y="3208789"/>
            <a:ext cx="2556000" cy="1375200"/>
          </a:xfrm>
        </p:spPr>
        <p:txBody>
          <a:bodyPr/>
          <a:lstStyle>
            <a:lvl1pPr marL="0" indent="0">
              <a:buNone/>
              <a:defRPr/>
            </a:lvl1pPr>
          </a:lstStyle>
          <a:p>
            <a:r>
              <a:rPr lang="de-DE"/>
              <a:t>Bild durch Klicken auf Symbol hinzufügen</a:t>
            </a:r>
            <a:endParaRPr lang="de-AT" dirty="0"/>
          </a:p>
        </p:txBody>
      </p:sp>
      <p:sp>
        <p:nvSpPr>
          <p:cNvPr id="10" name="Bildplatzhalter 7"/>
          <p:cNvSpPr>
            <a:spLocks noGrp="1"/>
          </p:cNvSpPr>
          <p:nvPr>
            <p:ph type="pic" sz="quarter" idx="15"/>
          </p:nvPr>
        </p:nvSpPr>
        <p:spPr>
          <a:xfrm>
            <a:off x="431686" y="4824006"/>
            <a:ext cx="2556000" cy="1375200"/>
          </a:xfrm>
        </p:spPr>
        <p:txBody>
          <a:bodyPr/>
          <a:lstStyle>
            <a:lvl1pPr marL="0" indent="0">
              <a:buNone/>
              <a:defRPr/>
            </a:lvl1pPr>
          </a:lstStyle>
          <a:p>
            <a:r>
              <a:rPr lang="de-DE"/>
              <a:t>Bild durch Klicken auf Symbol hinzufügen</a:t>
            </a:r>
            <a:endParaRPr lang="de-AT" dirty="0"/>
          </a:p>
        </p:txBody>
      </p:sp>
      <p:sp>
        <p:nvSpPr>
          <p:cNvPr id="14" name="Rechteck 13"/>
          <p:cNvSpPr/>
          <p:nvPr/>
        </p:nvSpPr>
        <p:spPr>
          <a:xfrm>
            <a:off x="3683660" y="1444171"/>
            <a:ext cx="46990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 name="Datumsplatzhalter 3"/>
          <p:cNvSpPr>
            <a:spLocks noGrp="1"/>
          </p:cNvSpPr>
          <p:nvPr>
            <p:ph type="dt" sz="half" idx="26"/>
          </p:nvPr>
        </p:nvSpPr>
        <p:spPr/>
        <p:txBody>
          <a:bodyPr/>
          <a:lstStyle/>
          <a:p>
            <a:fld id="{19CA4DF1-95EF-4B02-BD5F-0E1C16AA578B}" type="datetimeFigureOut">
              <a:rPr lang="de-DE" smtClean="0"/>
              <a:t>16.12.2024</a:t>
            </a:fld>
            <a:endParaRPr lang="de-DE"/>
          </a:p>
        </p:txBody>
      </p:sp>
      <p:sp>
        <p:nvSpPr>
          <p:cNvPr id="5" name="Fußzeilenplatzhalter 4"/>
          <p:cNvSpPr>
            <a:spLocks noGrp="1"/>
          </p:cNvSpPr>
          <p:nvPr>
            <p:ph type="ftr" sz="quarter" idx="27"/>
          </p:nvPr>
        </p:nvSpPr>
        <p:spPr/>
        <p:txBody>
          <a:bodyPr/>
          <a:lstStyle/>
          <a:p>
            <a:endParaRPr lang="de-DE"/>
          </a:p>
        </p:txBody>
      </p:sp>
      <p:sp>
        <p:nvSpPr>
          <p:cNvPr id="6" name="Foliennummernplatzhalter 5"/>
          <p:cNvSpPr>
            <a:spLocks noGrp="1"/>
          </p:cNvSpPr>
          <p:nvPr>
            <p:ph type="sldNum" sz="quarter" idx="28"/>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122029745"/>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males Bild u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schmales Bild und Text</a:t>
            </a:r>
            <a:endParaRPr lang="en-US" dirty="0"/>
          </a:p>
        </p:txBody>
      </p:sp>
      <p:sp>
        <p:nvSpPr>
          <p:cNvPr id="3" name="Content Placeholder 2"/>
          <p:cNvSpPr>
            <a:spLocks noGrp="1"/>
          </p:cNvSpPr>
          <p:nvPr>
            <p:ph idx="1"/>
          </p:nvPr>
        </p:nvSpPr>
        <p:spPr>
          <a:xfrm>
            <a:off x="3205479" y="1542600"/>
            <a:ext cx="5496635" cy="4660080"/>
          </a:xfrm>
        </p:spPr>
        <p:txBody>
          <a:bodyPr/>
          <a:lstStyle>
            <a:lvl1pPr>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Bildplatzhalter 7"/>
          <p:cNvSpPr>
            <a:spLocks noGrp="1"/>
          </p:cNvSpPr>
          <p:nvPr>
            <p:ph type="pic" sz="quarter" idx="13"/>
          </p:nvPr>
        </p:nvSpPr>
        <p:spPr>
          <a:xfrm>
            <a:off x="449071" y="1606364"/>
            <a:ext cx="2530349" cy="4596316"/>
          </a:xfrm>
        </p:spPr>
        <p:txBody>
          <a:bodyPr/>
          <a:lstStyle>
            <a:lvl1pPr marL="0" indent="0">
              <a:buNone/>
              <a:defRPr/>
            </a:lvl1pPr>
          </a:lstStyle>
          <a:p>
            <a:r>
              <a:rPr lang="de-DE"/>
              <a:t>Bild durch Klicken auf Symbol hinzufügen</a:t>
            </a:r>
            <a:endParaRPr lang="de-AT"/>
          </a:p>
        </p:txBody>
      </p:sp>
      <p:sp>
        <p:nvSpPr>
          <p:cNvPr id="7" name="Datumsplatzhalter 6"/>
          <p:cNvSpPr>
            <a:spLocks noGrp="1"/>
          </p:cNvSpPr>
          <p:nvPr>
            <p:ph type="dt" sz="half" idx="23"/>
          </p:nvPr>
        </p:nvSpPr>
        <p:spPr/>
        <p:txBody>
          <a:bodyPr/>
          <a:lstStyle/>
          <a:p>
            <a:fld id="{19CA4DF1-95EF-4B02-BD5F-0E1C16AA578B}" type="datetimeFigureOut">
              <a:rPr lang="de-DE" smtClean="0"/>
              <a:t>16.12.2024</a:t>
            </a:fld>
            <a:endParaRPr lang="de-DE"/>
          </a:p>
        </p:txBody>
      </p:sp>
      <p:sp>
        <p:nvSpPr>
          <p:cNvPr id="9" name="Fußzeilenplatzhalter 8"/>
          <p:cNvSpPr>
            <a:spLocks noGrp="1"/>
          </p:cNvSpPr>
          <p:nvPr>
            <p:ph type="ftr" sz="quarter" idx="24"/>
          </p:nvPr>
        </p:nvSpPr>
        <p:spPr/>
        <p:txBody>
          <a:bodyPr/>
          <a:lstStyle/>
          <a:p>
            <a:endParaRPr lang="de-DE"/>
          </a:p>
        </p:txBody>
      </p:sp>
      <p:sp>
        <p:nvSpPr>
          <p:cNvPr id="10" name="Foliennummernplatzhalter 9"/>
          <p:cNvSpPr>
            <a:spLocks noGrp="1"/>
          </p:cNvSpPr>
          <p:nvPr>
            <p:ph type="sldNum" sz="quarter" idx="25"/>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39924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dirty="0"/>
              <a:t>Platz für</a:t>
            </a:r>
            <a:br>
              <a:rPr lang="de-DE" dirty="0"/>
            </a:br>
            <a:r>
              <a:rPr lang="de-DE" dirty="0"/>
              <a:t>Titel, Diagramme und Tabellen</a:t>
            </a:r>
            <a:endParaRPr lang="de-AT" dirty="0"/>
          </a:p>
        </p:txBody>
      </p:sp>
      <p:sp>
        <p:nvSpPr>
          <p:cNvPr id="3" name="Datumsplatzhalter 2"/>
          <p:cNvSpPr>
            <a:spLocks noGrp="1"/>
          </p:cNvSpPr>
          <p:nvPr>
            <p:ph type="dt" sz="half" idx="15"/>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16"/>
          </p:nvPr>
        </p:nvSpPr>
        <p:spPr/>
        <p:txBody>
          <a:bodyPr/>
          <a:lstStyle/>
          <a:p>
            <a:endParaRPr lang="de-DE"/>
          </a:p>
        </p:txBody>
      </p:sp>
      <p:sp>
        <p:nvSpPr>
          <p:cNvPr id="5" name="Foliennummernplatzhalter 4"/>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032960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JKU Logo Allgemein">
    <p:bg>
      <p:bgPr>
        <a:solidFill>
          <a:schemeClr val="accent1"/>
        </a:solidFill>
        <a:effectLst/>
      </p:bgPr>
    </p:bg>
    <p:spTree>
      <p:nvGrpSpPr>
        <p:cNvPr id="1" name=""/>
        <p:cNvGrpSpPr/>
        <p:nvPr/>
      </p:nvGrpSpPr>
      <p:grpSpPr>
        <a:xfrm>
          <a:off x="0" y="0"/>
          <a:ext cx="0" cy="0"/>
          <a:chOff x="0" y="0"/>
          <a:chExt cx="0" cy="0"/>
        </a:xfrm>
      </p:grpSpPr>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801" y="2145600"/>
            <a:ext cx="6304637" cy="4464000"/>
          </a:xfrm>
          <a:prstGeom prst="rect">
            <a:avLst/>
          </a:prstGeom>
        </p:spPr>
      </p:pic>
    </p:spTree>
    <p:extLst>
      <p:ext uri="{BB962C8B-B14F-4D97-AF65-F5344CB8AC3E}">
        <p14:creationId xmlns:p14="http://schemas.microsoft.com/office/powerpoint/2010/main" val="2186689098"/>
      </p:ext>
    </p:extLst>
  </p:cSld>
  <p:clrMapOvr>
    <a:masterClrMapping/>
  </p:clrMapOvr>
  <p:extLst>
    <p:ext uri="{DCECCB84-F9BA-43D5-87BE-67443E8EF086}">
      <p15:sldGuideLst xmlns:p15="http://schemas.microsoft.com/office/powerpoint/2012/main">
        <p15:guide id="1" orient="horz" pos="2160">
          <p15:clr>
            <a:srgbClr val="FBAE40"/>
          </p15:clr>
        </p15:guide>
        <p15:guide id="2" pos="208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el / Schluss mit Logo Allgemein">
    <p:bg>
      <p:bgPr>
        <a:solidFill>
          <a:schemeClr val="bg1"/>
        </a:solidFill>
        <a:effectLst/>
      </p:bgPr>
    </p:bg>
    <p:spTree>
      <p:nvGrpSpPr>
        <p:cNvPr id="1" name=""/>
        <p:cNvGrpSpPr/>
        <p:nvPr/>
      </p:nvGrpSpPr>
      <p:grpSpPr>
        <a:xfrm>
          <a:off x="0" y="0"/>
          <a:ext cx="0" cy="0"/>
          <a:chOff x="0" y="0"/>
          <a:chExt cx="0" cy="0"/>
        </a:xfrm>
      </p:grpSpPr>
      <p:sp>
        <p:nvSpPr>
          <p:cNvPr id="12" name="Rechteck 11"/>
          <p:cNvSpPr/>
          <p:nvPr/>
        </p:nvSpPr>
        <p:spPr>
          <a:xfrm>
            <a:off x="0" y="-2381"/>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a:xfrm>
            <a:off x="341237" y="1457432"/>
            <a:ext cx="6931101" cy="1943630"/>
          </a:xfrm>
        </p:spPr>
        <p:txBody>
          <a:bodyPr anchor="b">
            <a:noAutofit/>
          </a:bodyPr>
          <a:lstStyle>
            <a:lvl1pPr algn="l">
              <a:defRPr sz="4500" baseline="0">
                <a:solidFill>
                  <a:schemeClr val="bg1"/>
                </a:solidFill>
                <a:latin typeface="Arial Black" panose="020B0A04020102020204" pitchFamily="34" charset="0"/>
              </a:defRPr>
            </a:lvl1pPr>
          </a:lstStyle>
          <a:p>
            <a:r>
              <a:rPr lang="de-DE" dirty="0"/>
              <a:t>Platz für</a:t>
            </a:r>
            <a:br>
              <a:rPr lang="de-DE" dirty="0"/>
            </a:br>
            <a:r>
              <a:rPr lang="de-DE" dirty="0"/>
              <a:t>den Titel</a:t>
            </a:r>
            <a:endParaRPr lang="en-US" dirty="0"/>
          </a:p>
        </p:txBody>
      </p:sp>
      <p:sp>
        <p:nvSpPr>
          <p:cNvPr id="3" name="Subtitle 2"/>
          <p:cNvSpPr>
            <a:spLocks noGrp="1"/>
          </p:cNvSpPr>
          <p:nvPr>
            <p:ph type="subTitle" idx="1" hasCustomPrompt="1"/>
          </p:nvPr>
        </p:nvSpPr>
        <p:spPr>
          <a:xfrm>
            <a:off x="341730" y="4896081"/>
            <a:ext cx="6930608"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7605712" y="4532583"/>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605712" y="3430800"/>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3" name="Textfeld 12"/>
          <p:cNvSpPr txBox="1"/>
          <p:nvPr/>
        </p:nvSpPr>
        <p:spPr>
          <a:xfrm>
            <a:off x="7509600" y="5549508"/>
            <a:ext cx="1198800" cy="733534"/>
          </a:xfrm>
          <a:prstGeom prst="rect">
            <a:avLst/>
          </a:prstGeom>
          <a:noFill/>
        </p:spPr>
        <p:txBody>
          <a:bodyPr wrap="square" rtlCol="0">
            <a:spAutoFit/>
          </a:bodyPr>
          <a:lstStyle/>
          <a:p>
            <a:pPr>
              <a:lnSpc>
                <a:spcPts val="1000"/>
              </a:lnSpc>
            </a:pPr>
            <a:r>
              <a:rPr lang="de-AT" sz="700" b="0" dirty="0">
                <a:solidFill>
                  <a:schemeClr val="bg1"/>
                </a:solidFill>
                <a:latin typeface="+mj-lt"/>
              </a:rPr>
              <a:t>JOHANNES</a:t>
            </a:r>
            <a:r>
              <a:rPr lang="de-AT" sz="700" b="0" baseline="0" dirty="0">
                <a:solidFill>
                  <a:schemeClr val="bg1"/>
                </a:solidFill>
                <a:latin typeface="+mj-lt"/>
              </a:rPr>
              <a:t> KEPLER UNIVERSITÄT LINZ</a:t>
            </a:r>
          </a:p>
          <a:p>
            <a:pPr>
              <a:lnSpc>
                <a:spcPts val="1000"/>
              </a:lnSpc>
            </a:pPr>
            <a:r>
              <a:rPr lang="de-AT" sz="700" b="0" baseline="0" dirty="0">
                <a:solidFill>
                  <a:schemeClr val="bg1"/>
                </a:solidFill>
                <a:latin typeface="+mn-lt"/>
              </a:rPr>
              <a:t>Altenberger Straße 69</a:t>
            </a:r>
          </a:p>
          <a:p>
            <a:pPr>
              <a:lnSpc>
                <a:spcPts val="1000"/>
              </a:lnSpc>
            </a:pPr>
            <a:r>
              <a:rPr lang="de-AT" sz="700" b="0" baseline="0" dirty="0">
                <a:solidFill>
                  <a:schemeClr val="bg1"/>
                </a:solidFill>
                <a:latin typeface="+mn-lt"/>
              </a:rPr>
              <a:t>4040 Linz, Österreich</a:t>
            </a:r>
          </a:p>
          <a:p>
            <a:pPr>
              <a:lnSpc>
                <a:spcPts val="1000"/>
              </a:lnSpc>
            </a:pPr>
            <a:r>
              <a:rPr lang="de-AT" sz="700" b="0" baseline="0" dirty="0">
                <a:solidFill>
                  <a:schemeClr val="bg1"/>
                </a:solidFill>
                <a:latin typeface="+mn-lt"/>
              </a:rPr>
              <a:t>jku.at</a:t>
            </a:r>
            <a:endParaRPr lang="de-AT" sz="700" b="0" dirty="0">
              <a:solidFill>
                <a:schemeClr val="bg1"/>
              </a:solidFill>
              <a:latin typeface="+mn-lt"/>
            </a:endParaRPr>
          </a:p>
        </p:txBody>
      </p:sp>
      <p:pic>
        <p:nvPicPr>
          <p:cNvPr id="14" name="Grafi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4000" y="421200"/>
            <a:ext cx="1459218" cy="1033200"/>
          </a:xfrm>
          <a:prstGeom prst="rect">
            <a:avLst/>
          </a:prstGeom>
        </p:spPr>
      </p:pic>
    </p:spTree>
    <p:extLst>
      <p:ext uri="{BB962C8B-B14F-4D97-AF65-F5344CB8AC3E}">
        <p14:creationId xmlns:p14="http://schemas.microsoft.com/office/powerpoint/2010/main" val="4115613689"/>
      </p:ext>
    </p:extLst>
  </p:cSld>
  <p:clrMapOvr>
    <a:masterClrMapping/>
  </p:clrMapOvr>
  <p:extLst>
    <p:ext uri="{DCECCB84-F9BA-43D5-87BE-67443E8EF086}">
      <p15:sldGuideLst xmlns:p15="http://schemas.microsoft.com/office/powerpoint/2012/main">
        <p15:guide id="1" pos="272">
          <p15:clr>
            <a:srgbClr val="FBAE40"/>
          </p15:clr>
        </p15:guide>
        <p15:guide id="2" pos="4785">
          <p15:clr>
            <a:srgbClr val="FBAE40"/>
          </p15:clr>
        </p15:guide>
        <p15:guide id="4" pos="5488">
          <p15:clr>
            <a:srgbClr val="FBAE40"/>
          </p15:clr>
        </p15:guide>
        <p15:guide id="5" orient="horz" pos="527">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Kapitel ohne Logo Allgemein">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9144000" cy="62060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343248" y="4895853"/>
            <a:ext cx="6971954"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7" name="Titel 6"/>
          <p:cNvSpPr>
            <a:spLocks noGrp="1"/>
          </p:cNvSpPr>
          <p:nvPr>
            <p:ph type="title" hasCustomPrompt="1"/>
          </p:nvPr>
        </p:nvSpPr>
        <p:spPr>
          <a:xfrm>
            <a:off x="342243" y="1176113"/>
            <a:ext cx="6972958" cy="2226283"/>
          </a:xfrm>
        </p:spPr>
        <p:txBody>
          <a:bodyPr anchor="b"/>
          <a:lstStyle>
            <a:lvl1pPr>
              <a:defRPr sz="4500" baseline="0">
                <a:solidFill>
                  <a:schemeClr val="bg1"/>
                </a:solidFill>
              </a:defRPr>
            </a:lvl1pPr>
          </a:lstStyle>
          <a:p>
            <a:r>
              <a:rPr lang="de-DE" dirty="0"/>
              <a:t>Platz für </a:t>
            </a:r>
            <a:br>
              <a:rPr lang="de-DE" dirty="0"/>
            </a:br>
            <a:r>
              <a:rPr lang="de-DE" dirty="0"/>
              <a:t>den Titel</a:t>
            </a:r>
            <a:endParaRPr lang="en-US"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sp>
        <p:nvSpPr>
          <p:cNvPr id="2" name="Datumsplatzhalter 1"/>
          <p:cNvSpPr>
            <a:spLocks noGrp="1"/>
          </p:cNvSpPr>
          <p:nvPr>
            <p:ph type="dt" sz="half" idx="15"/>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16"/>
          </p:nvPr>
        </p:nvSpPr>
        <p:spPr/>
        <p:txBody>
          <a:bodyPr/>
          <a:lstStyle/>
          <a:p>
            <a:endParaRPr lang="de-DE"/>
          </a:p>
        </p:txBody>
      </p:sp>
      <p:sp>
        <p:nvSpPr>
          <p:cNvPr id="5" name="Foliennummernplatzhalter 4"/>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2505999585"/>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JKU Logo TNF">
    <p:bg>
      <p:bgPr>
        <a:solidFill>
          <a:schemeClr val="accent2"/>
        </a:solidFill>
        <a:effectLst/>
      </p:bgPr>
    </p:bg>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801" y="2145600"/>
            <a:ext cx="6304637" cy="4464000"/>
          </a:xfrm>
          <a:prstGeom prst="rect">
            <a:avLst/>
          </a:prstGeom>
        </p:spPr>
      </p:pic>
    </p:spTree>
    <p:extLst>
      <p:ext uri="{BB962C8B-B14F-4D97-AF65-F5344CB8AC3E}">
        <p14:creationId xmlns:p14="http://schemas.microsoft.com/office/powerpoint/2010/main" val="16211915"/>
      </p:ext>
    </p:extLst>
  </p:cSld>
  <p:clrMapOvr>
    <a:masterClrMapping/>
  </p:clrMapOvr>
  <p:extLst>
    <p:ext uri="{DCECCB84-F9BA-43D5-87BE-67443E8EF086}">
      <p15:sldGuideLst xmlns:p15="http://schemas.microsoft.com/office/powerpoint/2012/main">
        <p15:guide id="1" orient="horz" pos="2160">
          <p15:clr>
            <a:srgbClr val="FBAE40"/>
          </p15:clr>
        </p15:guide>
        <p15:guide id="2" pos="208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 Schluss mit Log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1237" y="1457432"/>
            <a:ext cx="6931101" cy="1943630"/>
          </a:xfrm>
        </p:spPr>
        <p:txBody>
          <a:bodyPr anchor="b">
            <a:noAutofit/>
          </a:bodyPr>
          <a:lstStyle>
            <a:lvl1pPr algn="l">
              <a:defRPr sz="4500" baseline="0">
                <a:latin typeface="Arial Black" panose="020B0A04020102020204" pitchFamily="34" charset="0"/>
              </a:defRPr>
            </a:lvl1pPr>
          </a:lstStyle>
          <a:p>
            <a:r>
              <a:rPr lang="de-DE" dirty="0"/>
              <a:t>Platz für</a:t>
            </a:r>
            <a:br>
              <a:rPr lang="de-DE" dirty="0"/>
            </a:br>
            <a:r>
              <a:rPr lang="de-DE" dirty="0"/>
              <a:t>den Titel</a:t>
            </a:r>
            <a:endParaRPr lang="en-US" dirty="0"/>
          </a:p>
        </p:txBody>
      </p:sp>
      <p:sp>
        <p:nvSpPr>
          <p:cNvPr id="3" name="Subtitle 2"/>
          <p:cNvSpPr>
            <a:spLocks noGrp="1"/>
          </p:cNvSpPr>
          <p:nvPr>
            <p:ph type="subTitle" idx="1" hasCustomPrompt="1"/>
          </p:nvPr>
        </p:nvSpPr>
        <p:spPr>
          <a:xfrm>
            <a:off x="341730" y="4896081"/>
            <a:ext cx="6930608" cy="845078"/>
          </a:xfrm>
        </p:spPr>
        <p:txBody>
          <a:bodyPr>
            <a:noAutofit/>
          </a:bodyPr>
          <a:lstStyle>
            <a:lvl1pPr marL="0" indent="0" algn="l">
              <a:spcBef>
                <a:spcPts val="0"/>
              </a:spcBef>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7605290" y="4531159"/>
            <a:ext cx="1102779" cy="770400"/>
          </a:xfrm>
        </p:spPr>
        <p:txBody>
          <a:bodyPr>
            <a:noAutofit/>
          </a:bodyPr>
          <a:lstStyle>
            <a:lvl1pPr marL="0" indent="0">
              <a:buNone/>
              <a:defRPr sz="140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605712" y="3431345"/>
            <a:ext cx="1101600" cy="770400"/>
          </a:xfrm>
        </p:spPr>
        <p:txBody>
          <a:bodyPr>
            <a:noAutofit/>
          </a:bodyPr>
          <a:lstStyle>
            <a:lvl1pPr marL="0" indent="0">
              <a:buNone/>
              <a:defRPr sz="140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9" name="Grafik 8"/>
          <p:cNvPicPr>
            <a:picLocks noChangeAspect="1"/>
          </p:cNvPicPr>
          <p:nvPr/>
        </p:nvPicPr>
        <p:blipFill rotWithShape="1">
          <a:blip r:embed="rId2" cstate="print">
            <a:extLst>
              <a:ext uri="{28A0092B-C50C-407E-A947-70E740481C1C}">
                <a14:useLocalDpi xmlns:a14="http://schemas.microsoft.com/office/drawing/2010/main" val="0"/>
              </a:ext>
            </a:extLst>
          </a:blip>
          <a:srcRect l="27339" t="15819" r="44018" b="42469"/>
          <a:stretch/>
        </p:blipFill>
        <p:spPr>
          <a:xfrm>
            <a:off x="230934" y="3305255"/>
            <a:ext cx="1818000" cy="1577059"/>
          </a:xfrm>
          <a:prstGeom prst="rect">
            <a:avLst/>
          </a:prstGeom>
        </p:spPr>
      </p:pic>
      <p:sp>
        <p:nvSpPr>
          <p:cNvPr id="13" name="Textfeld 12"/>
          <p:cNvSpPr txBox="1"/>
          <p:nvPr/>
        </p:nvSpPr>
        <p:spPr>
          <a:xfrm>
            <a:off x="7510022" y="5551892"/>
            <a:ext cx="1197290" cy="733534"/>
          </a:xfrm>
          <a:prstGeom prst="rect">
            <a:avLst/>
          </a:prstGeom>
          <a:noFill/>
        </p:spPr>
        <p:txBody>
          <a:bodyPr wrap="square" rtlCol="0">
            <a:spAutoFit/>
          </a:bodyPr>
          <a:lstStyle/>
          <a:p>
            <a:pPr>
              <a:lnSpc>
                <a:spcPts val="1000"/>
              </a:lnSpc>
            </a:pPr>
            <a:r>
              <a:rPr lang="de-AT" sz="700" b="0" dirty="0">
                <a:solidFill>
                  <a:schemeClr val="tx1"/>
                </a:solidFill>
                <a:latin typeface="+mj-lt"/>
              </a:rPr>
              <a:t>JOHANNES</a:t>
            </a:r>
            <a:r>
              <a:rPr lang="de-AT" sz="700" b="0" baseline="0" dirty="0">
                <a:solidFill>
                  <a:schemeClr val="tx1"/>
                </a:solidFill>
                <a:latin typeface="+mj-lt"/>
              </a:rPr>
              <a:t> KEPLER UNIVERSITÄT LINZ</a:t>
            </a:r>
          </a:p>
          <a:p>
            <a:pPr>
              <a:lnSpc>
                <a:spcPts val="1000"/>
              </a:lnSpc>
            </a:pPr>
            <a:r>
              <a:rPr lang="de-AT" sz="700" b="0" baseline="0" dirty="0">
                <a:solidFill>
                  <a:schemeClr val="tx1"/>
                </a:solidFill>
                <a:latin typeface="+mn-lt"/>
              </a:rPr>
              <a:t>Altenberger Straße 69</a:t>
            </a:r>
          </a:p>
          <a:p>
            <a:pPr>
              <a:lnSpc>
                <a:spcPts val="1000"/>
              </a:lnSpc>
            </a:pPr>
            <a:r>
              <a:rPr lang="de-AT" sz="700" b="0" baseline="0" dirty="0">
                <a:solidFill>
                  <a:schemeClr val="tx1"/>
                </a:solidFill>
                <a:latin typeface="+mn-lt"/>
              </a:rPr>
              <a:t>4040 Linz, Österreich</a:t>
            </a:r>
          </a:p>
          <a:p>
            <a:pPr>
              <a:lnSpc>
                <a:spcPts val="1000"/>
              </a:lnSpc>
            </a:pPr>
            <a:r>
              <a:rPr lang="de-AT" sz="700" b="0" baseline="0" dirty="0">
                <a:solidFill>
                  <a:schemeClr val="tx1"/>
                </a:solidFill>
                <a:latin typeface="+mn-lt"/>
              </a:rPr>
              <a:t>jku.at</a:t>
            </a:r>
            <a:endParaRPr lang="de-AT" sz="700" b="0" dirty="0">
              <a:solidFill>
                <a:schemeClr val="tx1"/>
              </a:solidFill>
              <a:latin typeface="+mn-lt"/>
            </a:endParaRP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2098" y="421394"/>
            <a:ext cx="1459218" cy="1033200"/>
          </a:xfrm>
          <a:prstGeom prst="rect">
            <a:avLst/>
          </a:prstGeom>
        </p:spPr>
      </p:pic>
    </p:spTree>
    <p:extLst>
      <p:ext uri="{BB962C8B-B14F-4D97-AF65-F5344CB8AC3E}">
        <p14:creationId xmlns:p14="http://schemas.microsoft.com/office/powerpoint/2010/main" val="2177053683"/>
      </p:ext>
    </p:extLst>
  </p:cSld>
  <p:clrMapOvr>
    <a:masterClrMapping/>
  </p:clrMapOvr>
  <p:extLst>
    <p:ext uri="{DCECCB84-F9BA-43D5-87BE-67443E8EF086}">
      <p15:sldGuideLst xmlns:p15="http://schemas.microsoft.com/office/powerpoint/2012/main">
        <p15:guide id="3" orient="horz" pos="4178">
          <p15:clr>
            <a:srgbClr val="FBAE40"/>
          </p15:clr>
        </p15:guide>
        <p15:guide id="4" pos="5488">
          <p15:clr>
            <a:srgbClr val="FBAE40"/>
          </p15:clr>
        </p15:guide>
        <p15:guide id="5" orient="horz" pos="278">
          <p15:clr>
            <a:srgbClr val="FBAE40"/>
          </p15:clr>
        </p15:guide>
        <p15:guide id="6" pos="4785">
          <p15:clr>
            <a:srgbClr val="FBAE40"/>
          </p15:clr>
        </p15:guide>
        <p15:guide id="7" pos="5397">
          <p15:clr>
            <a:srgbClr val="FBAE40"/>
          </p15:clr>
        </p15:guide>
        <p15:guide id="8" orient="horz" pos="37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el / Schluss mit Logo TNF">
    <p:bg>
      <p:bgPr>
        <a:solidFill>
          <a:schemeClr val="bg1"/>
        </a:solidFill>
        <a:effectLst/>
      </p:bgPr>
    </p:bg>
    <p:spTree>
      <p:nvGrpSpPr>
        <p:cNvPr id="1" name=""/>
        <p:cNvGrpSpPr/>
        <p:nvPr/>
      </p:nvGrpSpPr>
      <p:grpSpPr>
        <a:xfrm>
          <a:off x="0" y="0"/>
          <a:ext cx="0" cy="0"/>
          <a:chOff x="0" y="0"/>
          <a:chExt cx="0" cy="0"/>
        </a:xfrm>
      </p:grpSpPr>
      <p:sp>
        <p:nvSpPr>
          <p:cNvPr id="12" name="Rechteck 11"/>
          <p:cNvSpPr/>
          <p:nvPr/>
        </p:nvSpPr>
        <p:spPr>
          <a:xfrm>
            <a:off x="0" y="-2381"/>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a:xfrm>
            <a:off x="341237" y="1457432"/>
            <a:ext cx="6931101" cy="1943630"/>
          </a:xfrm>
        </p:spPr>
        <p:txBody>
          <a:bodyPr anchor="b">
            <a:noAutofit/>
          </a:bodyPr>
          <a:lstStyle>
            <a:lvl1pPr algn="l">
              <a:defRPr sz="4500" baseline="0">
                <a:solidFill>
                  <a:schemeClr val="bg1"/>
                </a:solidFill>
                <a:latin typeface="Arial Black" panose="020B0A04020102020204" pitchFamily="34" charset="0"/>
              </a:defRPr>
            </a:lvl1pPr>
          </a:lstStyle>
          <a:p>
            <a:r>
              <a:rPr lang="de-DE" dirty="0"/>
              <a:t>Platz für</a:t>
            </a:r>
            <a:br>
              <a:rPr lang="de-DE" dirty="0"/>
            </a:br>
            <a:r>
              <a:rPr lang="de-DE" dirty="0"/>
              <a:t>den Titel</a:t>
            </a:r>
            <a:endParaRPr lang="en-US" dirty="0"/>
          </a:p>
        </p:txBody>
      </p:sp>
      <p:sp>
        <p:nvSpPr>
          <p:cNvPr id="3" name="Subtitle 2"/>
          <p:cNvSpPr>
            <a:spLocks noGrp="1"/>
          </p:cNvSpPr>
          <p:nvPr>
            <p:ph type="subTitle" idx="1" hasCustomPrompt="1"/>
          </p:nvPr>
        </p:nvSpPr>
        <p:spPr>
          <a:xfrm>
            <a:off x="341730" y="4896081"/>
            <a:ext cx="6930608"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7605712" y="4532583"/>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605712" y="3430800"/>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3" name="Textfeld 12"/>
          <p:cNvSpPr txBox="1"/>
          <p:nvPr/>
        </p:nvSpPr>
        <p:spPr>
          <a:xfrm>
            <a:off x="7509600" y="5549508"/>
            <a:ext cx="1198800" cy="733534"/>
          </a:xfrm>
          <a:prstGeom prst="rect">
            <a:avLst/>
          </a:prstGeom>
          <a:noFill/>
        </p:spPr>
        <p:txBody>
          <a:bodyPr wrap="square" rtlCol="0">
            <a:spAutoFit/>
          </a:bodyPr>
          <a:lstStyle/>
          <a:p>
            <a:pPr>
              <a:lnSpc>
                <a:spcPts val="1000"/>
              </a:lnSpc>
            </a:pPr>
            <a:r>
              <a:rPr lang="de-AT" sz="700" b="0" dirty="0">
                <a:solidFill>
                  <a:schemeClr val="bg1"/>
                </a:solidFill>
                <a:latin typeface="+mj-lt"/>
              </a:rPr>
              <a:t>JOHANNES</a:t>
            </a:r>
            <a:r>
              <a:rPr lang="de-AT" sz="700" b="0" baseline="0" dirty="0">
                <a:solidFill>
                  <a:schemeClr val="bg1"/>
                </a:solidFill>
                <a:latin typeface="+mj-lt"/>
              </a:rPr>
              <a:t> KEPLER UNIVERSITÄT LINZ</a:t>
            </a:r>
          </a:p>
          <a:p>
            <a:pPr>
              <a:lnSpc>
                <a:spcPts val="1000"/>
              </a:lnSpc>
            </a:pPr>
            <a:r>
              <a:rPr lang="de-AT" sz="700" b="0" baseline="0" dirty="0">
                <a:solidFill>
                  <a:schemeClr val="bg1"/>
                </a:solidFill>
                <a:latin typeface="+mn-lt"/>
              </a:rPr>
              <a:t>Altenberger Straße 69</a:t>
            </a:r>
          </a:p>
          <a:p>
            <a:pPr>
              <a:lnSpc>
                <a:spcPts val="1000"/>
              </a:lnSpc>
            </a:pPr>
            <a:r>
              <a:rPr lang="de-AT" sz="700" b="0" baseline="0" dirty="0">
                <a:solidFill>
                  <a:schemeClr val="bg1"/>
                </a:solidFill>
                <a:latin typeface="+mn-lt"/>
              </a:rPr>
              <a:t>4040 Linz, Österreich</a:t>
            </a:r>
          </a:p>
          <a:p>
            <a:pPr>
              <a:lnSpc>
                <a:spcPts val="1000"/>
              </a:lnSpc>
            </a:pPr>
            <a:r>
              <a:rPr lang="de-AT" sz="700" b="0" baseline="0" dirty="0">
                <a:solidFill>
                  <a:schemeClr val="bg1"/>
                </a:solidFill>
                <a:latin typeface="+mn-lt"/>
              </a:rPr>
              <a:t>jku.at</a:t>
            </a:r>
            <a:endParaRPr lang="de-AT" sz="700" b="0" dirty="0">
              <a:solidFill>
                <a:schemeClr val="bg1"/>
              </a:solidFill>
              <a:latin typeface="+mn-lt"/>
            </a:endParaRPr>
          </a:p>
        </p:txBody>
      </p:sp>
      <p:pic>
        <p:nvPicPr>
          <p:cNvPr id="14" name="Grafi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pic>
        <p:nvPicPr>
          <p:cNvPr id="15" name="Grafi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4000" y="421200"/>
            <a:ext cx="1459218" cy="1033200"/>
          </a:xfrm>
          <a:prstGeom prst="rect">
            <a:avLst/>
          </a:prstGeom>
        </p:spPr>
      </p:pic>
    </p:spTree>
    <p:extLst>
      <p:ext uri="{BB962C8B-B14F-4D97-AF65-F5344CB8AC3E}">
        <p14:creationId xmlns:p14="http://schemas.microsoft.com/office/powerpoint/2010/main" val="4056528205"/>
      </p:ext>
    </p:extLst>
  </p:cSld>
  <p:clrMapOvr>
    <a:masterClrMapping/>
  </p:clrMapOvr>
  <p:extLst>
    <p:ext uri="{DCECCB84-F9BA-43D5-87BE-67443E8EF086}">
      <p15:sldGuideLst xmlns:p15="http://schemas.microsoft.com/office/powerpoint/2012/main">
        <p15:guide id="1" pos="272">
          <p15:clr>
            <a:srgbClr val="FBAE40"/>
          </p15:clr>
        </p15:guide>
        <p15:guide id="2" pos="4785">
          <p15:clr>
            <a:srgbClr val="FBAE40"/>
          </p15:clr>
        </p15:guide>
        <p15:guide id="4" pos="5488">
          <p15:clr>
            <a:srgbClr val="FBAE40"/>
          </p15:clr>
        </p15:guide>
        <p15:guide id="5" orient="horz" pos="527">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Kapitel ohne Logo TNF">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9144000" cy="62060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343248" y="4895853"/>
            <a:ext cx="6971954"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7" name="Titel 6"/>
          <p:cNvSpPr>
            <a:spLocks noGrp="1"/>
          </p:cNvSpPr>
          <p:nvPr>
            <p:ph type="title" hasCustomPrompt="1"/>
          </p:nvPr>
        </p:nvSpPr>
        <p:spPr>
          <a:xfrm>
            <a:off x="342243" y="1176113"/>
            <a:ext cx="6972958" cy="2226283"/>
          </a:xfrm>
        </p:spPr>
        <p:txBody>
          <a:bodyPr anchor="b"/>
          <a:lstStyle>
            <a:lvl1pPr>
              <a:defRPr sz="4500" baseline="0">
                <a:solidFill>
                  <a:schemeClr val="bg1"/>
                </a:solidFill>
              </a:defRPr>
            </a:lvl1pPr>
          </a:lstStyle>
          <a:p>
            <a:r>
              <a:rPr lang="de-DE" dirty="0"/>
              <a:t>Platz für </a:t>
            </a:r>
            <a:br>
              <a:rPr lang="de-DE" dirty="0"/>
            </a:br>
            <a:r>
              <a:rPr lang="de-DE" dirty="0"/>
              <a:t>den Titel</a:t>
            </a:r>
            <a:endParaRPr lang="en-US"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sp>
        <p:nvSpPr>
          <p:cNvPr id="2" name="Datumsplatzhalter 1"/>
          <p:cNvSpPr>
            <a:spLocks noGrp="1"/>
          </p:cNvSpPr>
          <p:nvPr>
            <p:ph type="dt" sz="half" idx="15"/>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16"/>
          </p:nvPr>
        </p:nvSpPr>
        <p:spPr/>
        <p:txBody>
          <a:bodyPr/>
          <a:lstStyle/>
          <a:p>
            <a:endParaRPr lang="de-DE"/>
          </a:p>
        </p:txBody>
      </p:sp>
      <p:sp>
        <p:nvSpPr>
          <p:cNvPr id="5" name="Foliennummernplatzhalter 4"/>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087691746"/>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JKU Logo SOWI">
    <p:bg>
      <p:bgPr>
        <a:solidFill>
          <a:schemeClr val="accent4"/>
        </a:solidFill>
        <a:effectLst/>
      </p:bgPr>
    </p:bg>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801" y="2145600"/>
            <a:ext cx="6304637" cy="4464000"/>
          </a:xfrm>
          <a:prstGeom prst="rect">
            <a:avLst/>
          </a:prstGeom>
        </p:spPr>
      </p:pic>
    </p:spTree>
    <p:extLst>
      <p:ext uri="{BB962C8B-B14F-4D97-AF65-F5344CB8AC3E}">
        <p14:creationId xmlns:p14="http://schemas.microsoft.com/office/powerpoint/2010/main" val="440259105"/>
      </p:ext>
    </p:extLst>
  </p:cSld>
  <p:clrMapOvr>
    <a:masterClrMapping/>
  </p:clrMapOvr>
  <p:extLst>
    <p:ext uri="{DCECCB84-F9BA-43D5-87BE-67443E8EF086}">
      <p15:sldGuideLst xmlns:p15="http://schemas.microsoft.com/office/powerpoint/2012/main">
        <p15:guide id="1" orient="horz" pos="2160">
          <p15:clr>
            <a:srgbClr val="FBAE40"/>
          </p15:clr>
        </p15:guide>
        <p15:guide id="2" pos="208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el / Schluss mit Logo SOWI">
    <p:bg>
      <p:bgPr>
        <a:solidFill>
          <a:schemeClr val="bg1"/>
        </a:solidFill>
        <a:effectLst/>
      </p:bgPr>
    </p:bg>
    <p:spTree>
      <p:nvGrpSpPr>
        <p:cNvPr id="1" name=""/>
        <p:cNvGrpSpPr/>
        <p:nvPr/>
      </p:nvGrpSpPr>
      <p:grpSpPr>
        <a:xfrm>
          <a:off x="0" y="0"/>
          <a:ext cx="0" cy="0"/>
          <a:chOff x="0" y="0"/>
          <a:chExt cx="0" cy="0"/>
        </a:xfrm>
      </p:grpSpPr>
      <p:sp>
        <p:nvSpPr>
          <p:cNvPr id="12" name="Rechteck 11"/>
          <p:cNvSpPr/>
          <p:nvPr/>
        </p:nvSpPr>
        <p:spPr>
          <a:xfrm>
            <a:off x="0" y="-2381"/>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a:xfrm>
            <a:off x="341237" y="1457432"/>
            <a:ext cx="6931101" cy="1943630"/>
          </a:xfrm>
        </p:spPr>
        <p:txBody>
          <a:bodyPr anchor="b">
            <a:noAutofit/>
          </a:bodyPr>
          <a:lstStyle>
            <a:lvl1pPr algn="l">
              <a:defRPr sz="4500" baseline="0">
                <a:solidFill>
                  <a:schemeClr val="bg1"/>
                </a:solidFill>
                <a:latin typeface="Arial Black" panose="020B0A04020102020204" pitchFamily="34" charset="0"/>
              </a:defRPr>
            </a:lvl1pPr>
          </a:lstStyle>
          <a:p>
            <a:r>
              <a:rPr lang="de-DE" dirty="0"/>
              <a:t>Platz für</a:t>
            </a:r>
            <a:br>
              <a:rPr lang="de-DE" dirty="0"/>
            </a:br>
            <a:r>
              <a:rPr lang="de-DE" dirty="0"/>
              <a:t>den Titel</a:t>
            </a:r>
            <a:endParaRPr lang="en-US" dirty="0"/>
          </a:p>
        </p:txBody>
      </p:sp>
      <p:sp>
        <p:nvSpPr>
          <p:cNvPr id="3" name="Subtitle 2"/>
          <p:cNvSpPr>
            <a:spLocks noGrp="1"/>
          </p:cNvSpPr>
          <p:nvPr>
            <p:ph type="subTitle" idx="1" hasCustomPrompt="1"/>
          </p:nvPr>
        </p:nvSpPr>
        <p:spPr>
          <a:xfrm>
            <a:off x="341730" y="4896081"/>
            <a:ext cx="6930608"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7605712" y="4532583"/>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605712" y="3430800"/>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3" name="Textfeld 12"/>
          <p:cNvSpPr txBox="1"/>
          <p:nvPr/>
        </p:nvSpPr>
        <p:spPr>
          <a:xfrm>
            <a:off x="7509600" y="5549508"/>
            <a:ext cx="1198800" cy="733534"/>
          </a:xfrm>
          <a:prstGeom prst="rect">
            <a:avLst/>
          </a:prstGeom>
          <a:noFill/>
        </p:spPr>
        <p:txBody>
          <a:bodyPr wrap="square" rtlCol="0">
            <a:spAutoFit/>
          </a:bodyPr>
          <a:lstStyle/>
          <a:p>
            <a:pPr>
              <a:lnSpc>
                <a:spcPts val="1000"/>
              </a:lnSpc>
            </a:pPr>
            <a:r>
              <a:rPr lang="de-AT" sz="700" b="0" dirty="0">
                <a:solidFill>
                  <a:schemeClr val="bg1"/>
                </a:solidFill>
                <a:latin typeface="+mj-lt"/>
              </a:rPr>
              <a:t>JOHANNES</a:t>
            </a:r>
            <a:r>
              <a:rPr lang="de-AT" sz="700" b="0" baseline="0" dirty="0">
                <a:solidFill>
                  <a:schemeClr val="bg1"/>
                </a:solidFill>
                <a:latin typeface="+mj-lt"/>
              </a:rPr>
              <a:t> KEPLER UNIVERSITÄT LINZ</a:t>
            </a:r>
          </a:p>
          <a:p>
            <a:pPr>
              <a:lnSpc>
                <a:spcPts val="1000"/>
              </a:lnSpc>
            </a:pPr>
            <a:r>
              <a:rPr lang="de-AT" sz="700" b="0" baseline="0" dirty="0">
                <a:solidFill>
                  <a:schemeClr val="bg1"/>
                </a:solidFill>
                <a:latin typeface="+mn-lt"/>
              </a:rPr>
              <a:t>Altenberger Straße 69</a:t>
            </a:r>
          </a:p>
          <a:p>
            <a:pPr>
              <a:lnSpc>
                <a:spcPts val="1000"/>
              </a:lnSpc>
            </a:pPr>
            <a:r>
              <a:rPr lang="de-AT" sz="700" b="0" baseline="0" dirty="0">
                <a:solidFill>
                  <a:schemeClr val="bg1"/>
                </a:solidFill>
                <a:latin typeface="+mn-lt"/>
              </a:rPr>
              <a:t>4040 Linz, Österreich</a:t>
            </a:r>
          </a:p>
          <a:p>
            <a:pPr>
              <a:lnSpc>
                <a:spcPts val="1000"/>
              </a:lnSpc>
            </a:pPr>
            <a:r>
              <a:rPr lang="de-AT" sz="700" b="0" baseline="0" dirty="0">
                <a:solidFill>
                  <a:schemeClr val="bg1"/>
                </a:solidFill>
                <a:latin typeface="+mn-lt"/>
              </a:rPr>
              <a:t>jku.at</a:t>
            </a:r>
            <a:endParaRPr lang="de-AT" sz="700" b="0" dirty="0">
              <a:solidFill>
                <a:schemeClr val="bg1"/>
              </a:solidFill>
              <a:latin typeface="+mn-lt"/>
            </a:endParaRPr>
          </a:p>
        </p:txBody>
      </p:sp>
      <p:pic>
        <p:nvPicPr>
          <p:cNvPr id="14" name="Grafi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pic>
        <p:nvPicPr>
          <p:cNvPr id="15" name="Grafi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4000" y="421200"/>
            <a:ext cx="1459218" cy="1033200"/>
          </a:xfrm>
          <a:prstGeom prst="rect">
            <a:avLst/>
          </a:prstGeom>
        </p:spPr>
      </p:pic>
    </p:spTree>
    <p:extLst>
      <p:ext uri="{BB962C8B-B14F-4D97-AF65-F5344CB8AC3E}">
        <p14:creationId xmlns:p14="http://schemas.microsoft.com/office/powerpoint/2010/main" val="3127594761"/>
      </p:ext>
    </p:extLst>
  </p:cSld>
  <p:clrMapOvr>
    <a:masterClrMapping/>
  </p:clrMapOvr>
  <p:extLst>
    <p:ext uri="{DCECCB84-F9BA-43D5-87BE-67443E8EF086}">
      <p15:sldGuideLst xmlns:p15="http://schemas.microsoft.com/office/powerpoint/2012/main">
        <p15:guide id="1" pos="272">
          <p15:clr>
            <a:srgbClr val="FBAE40"/>
          </p15:clr>
        </p15:guide>
        <p15:guide id="2" pos="4785">
          <p15:clr>
            <a:srgbClr val="FBAE40"/>
          </p15:clr>
        </p15:guide>
        <p15:guide id="4" pos="5488">
          <p15:clr>
            <a:srgbClr val="FBAE40"/>
          </p15:clr>
        </p15:guide>
        <p15:guide id="5" orient="horz" pos="52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pitel ohne Logo SOWI">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9144000" cy="620606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343248" y="4895853"/>
            <a:ext cx="6971954"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7" name="Titel 6"/>
          <p:cNvSpPr>
            <a:spLocks noGrp="1"/>
          </p:cNvSpPr>
          <p:nvPr>
            <p:ph type="title" hasCustomPrompt="1"/>
          </p:nvPr>
        </p:nvSpPr>
        <p:spPr>
          <a:xfrm>
            <a:off x="342243" y="1176113"/>
            <a:ext cx="6972958" cy="2226283"/>
          </a:xfrm>
        </p:spPr>
        <p:txBody>
          <a:bodyPr anchor="b"/>
          <a:lstStyle>
            <a:lvl1pPr>
              <a:defRPr sz="4500" baseline="0">
                <a:solidFill>
                  <a:schemeClr val="bg1"/>
                </a:solidFill>
              </a:defRPr>
            </a:lvl1pPr>
          </a:lstStyle>
          <a:p>
            <a:r>
              <a:rPr lang="de-DE" dirty="0"/>
              <a:t>Platz für </a:t>
            </a:r>
            <a:br>
              <a:rPr lang="de-DE" dirty="0"/>
            </a:br>
            <a:r>
              <a:rPr lang="de-DE" dirty="0"/>
              <a:t>den Titel</a:t>
            </a:r>
            <a:endParaRPr lang="en-US"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sp>
        <p:nvSpPr>
          <p:cNvPr id="2" name="Datumsplatzhalter 1"/>
          <p:cNvSpPr>
            <a:spLocks noGrp="1"/>
          </p:cNvSpPr>
          <p:nvPr>
            <p:ph type="dt" sz="half" idx="15"/>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16"/>
          </p:nvPr>
        </p:nvSpPr>
        <p:spPr/>
        <p:txBody>
          <a:bodyPr/>
          <a:lstStyle/>
          <a:p>
            <a:endParaRPr lang="de-DE"/>
          </a:p>
        </p:txBody>
      </p:sp>
      <p:sp>
        <p:nvSpPr>
          <p:cNvPr id="5" name="Foliennummernplatzhalter 4"/>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98941125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JKU Logo RE">
    <p:bg>
      <p:bgPr>
        <a:solidFill>
          <a:schemeClr val="accent5"/>
        </a:solidFill>
        <a:effectLst/>
      </p:bgPr>
    </p:bg>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801" y="2145600"/>
            <a:ext cx="6304637" cy="4464000"/>
          </a:xfrm>
          <a:prstGeom prst="rect">
            <a:avLst/>
          </a:prstGeom>
        </p:spPr>
      </p:pic>
    </p:spTree>
    <p:extLst>
      <p:ext uri="{BB962C8B-B14F-4D97-AF65-F5344CB8AC3E}">
        <p14:creationId xmlns:p14="http://schemas.microsoft.com/office/powerpoint/2010/main" val="675022149"/>
      </p:ext>
    </p:extLst>
  </p:cSld>
  <p:clrMapOvr>
    <a:masterClrMapping/>
  </p:clrMapOvr>
  <p:extLst>
    <p:ext uri="{DCECCB84-F9BA-43D5-87BE-67443E8EF086}">
      <p15:sldGuideLst xmlns:p15="http://schemas.microsoft.com/office/powerpoint/2012/main">
        <p15:guide id="1" orient="horz" pos="2160">
          <p15:clr>
            <a:srgbClr val="FBAE40"/>
          </p15:clr>
        </p15:guide>
        <p15:guide id="2" pos="2086">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el / Schluss mit Logo RE">
    <p:bg>
      <p:bgPr>
        <a:solidFill>
          <a:schemeClr val="bg1"/>
        </a:solidFill>
        <a:effectLst/>
      </p:bgPr>
    </p:bg>
    <p:spTree>
      <p:nvGrpSpPr>
        <p:cNvPr id="1" name=""/>
        <p:cNvGrpSpPr/>
        <p:nvPr/>
      </p:nvGrpSpPr>
      <p:grpSpPr>
        <a:xfrm>
          <a:off x="0" y="0"/>
          <a:ext cx="0" cy="0"/>
          <a:chOff x="0" y="0"/>
          <a:chExt cx="0" cy="0"/>
        </a:xfrm>
      </p:grpSpPr>
      <p:sp>
        <p:nvSpPr>
          <p:cNvPr id="12" name="Rechteck 11"/>
          <p:cNvSpPr/>
          <p:nvPr/>
        </p:nvSpPr>
        <p:spPr>
          <a:xfrm>
            <a:off x="0" y="-2381"/>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a:xfrm>
            <a:off x="341237" y="1457432"/>
            <a:ext cx="6931101" cy="1943630"/>
          </a:xfrm>
        </p:spPr>
        <p:txBody>
          <a:bodyPr anchor="b">
            <a:noAutofit/>
          </a:bodyPr>
          <a:lstStyle>
            <a:lvl1pPr algn="l">
              <a:defRPr sz="4500" baseline="0">
                <a:solidFill>
                  <a:schemeClr val="bg1"/>
                </a:solidFill>
                <a:latin typeface="Arial Black" panose="020B0A04020102020204" pitchFamily="34" charset="0"/>
              </a:defRPr>
            </a:lvl1pPr>
          </a:lstStyle>
          <a:p>
            <a:r>
              <a:rPr lang="de-DE" dirty="0"/>
              <a:t>Platz für</a:t>
            </a:r>
            <a:br>
              <a:rPr lang="de-DE" dirty="0"/>
            </a:br>
            <a:r>
              <a:rPr lang="de-DE" dirty="0"/>
              <a:t>den Titel</a:t>
            </a:r>
            <a:endParaRPr lang="en-US" dirty="0"/>
          </a:p>
        </p:txBody>
      </p:sp>
      <p:sp>
        <p:nvSpPr>
          <p:cNvPr id="3" name="Subtitle 2"/>
          <p:cNvSpPr>
            <a:spLocks noGrp="1"/>
          </p:cNvSpPr>
          <p:nvPr>
            <p:ph type="subTitle" idx="1" hasCustomPrompt="1"/>
          </p:nvPr>
        </p:nvSpPr>
        <p:spPr>
          <a:xfrm>
            <a:off x="341730" y="4896081"/>
            <a:ext cx="6930608"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7605712" y="4532583"/>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605712" y="3430800"/>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3" name="Textfeld 12"/>
          <p:cNvSpPr txBox="1"/>
          <p:nvPr/>
        </p:nvSpPr>
        <p:spPr>
          <a:xfrm>
            <a:off x="7509600" y="5549508"/>
            <a:ext cx="1198800" cy="733534"/>
          </a:xfrm>
          <a:prstGeom prst="rect">
            <a:avLst/>
          </a:prstGeom>
          <a:noFill/>
        </p:spPr>
        <p:txBody>
          <a:bodyPr wrap="square" rtlCol="0">
            <a:spAutoFit/>
          </a:bodyPr>
          <a:lstStyle/>
          <a:p>
            <a:pPr>
              <a:lnSpc>
                <a:spcPts val="1000"/>
              </a:lnSpc>
            </a:pPr>
            <a:r>
              <a:rPr lang="de-AT" sz="700" b="0" dirty="0">
                <a:solidFill>
                  <a:schemeClr val="bg1"/>
                </a:solidFill>
                <a:latin typeface="+mj-lt"/>
              </a:rPr>
              <a:t>JOHANNES</a:t>
            </a:r>
            <a:r>
              <a:rPr lang="de-AT" sz="700" b="0" baseline="0" dirty="0">
                <a:solidFill>
                  <a:schemeClr val="bg1"/>
                </a:solidFill>
                <a:latin typeface="+mj-lt"/>
              </a:rPr>
              <a:t> KEPLER UNIVERSITÄT LINZ</a:t>
            </a:r>
          </a:p>
          <a:p>
            <a:pPr>
              <a:lnSpc>
                <a:spcPts val="1000"/>
              </a:lnSpc>
            </a:pPr>
            <a:r>
              <a:rPr lang="de-AT" sz="700" b="0" baseline="0" dirty="0">
                <a:solidFill>
                  <a:schemeClr val="bg1"/>
                </a:solidFill>
                <a:latin typeface="+mn-lt"/>
              </a:rPr>
              <a:t>Altenberger Straße 69</a:t>
            </a:r>
          </a:p>
          <a:p>
            <a:pPr>
              <a:lnSpc>
                <a:spcPts val="1000"/>
              </a:lnSpc>
            </a:pPr>
            <a:r>
              <a:rPr lang="de-AT" sz="700" b="0" baseline="0" dirty="0">
                <a:solidFill>
                  <a:schemeClr val="bg1"/>
                </a:solidFill>
                <a:latin typeface="+mn-lt"/>
              </a:rPr>
              <a:t>4040 Linz, Österreich</a:t>
            </a:r>
          </a:p>
          <a:p>
            <a:pPr>
              <a:lnSpc>
                <a:spcPts val="1000"/>
              </a:lnSpc>
            </a:pPr>
            <a:r>
              <a:rPr lang="de-AT" sz="700" b="0" baseline="0" dirty="0">
                <a:solidFill>
                  <a:schemeClr val="bg1"/>
                </a:solidFill>
                <a:latin typeface="+mn-lt"/>
              </a:rPr>
              <a:t>jku.at</a:t>
            </a:r>
            <a:endParaRPr lang="de-AT" sz="700" b="0" dirty="0">
              <a:solidFill>
                <a:schemeClr val="bg1"/>
              </a:solidFill>
              <a:latin typeface="+mn-lt"/>
            </a:endParaRPr>
          </a:p>
        </p:txBody>
      </p:sp>
      <p:pic>
        <p:nvPicPr>
          <p:cNvPr id="14" name="Grafi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pic>
        <p:nvPicPr>
          <p:cNvPr id="15" name="Grafi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4000" y="421200"/>
            <a:ext cx="1459218" cy="1033200"/>
          </a:xfrm>
          <a:prstGeom prst="rect">
            <a:avLst/>
          </a:prstGeom>
        </p:spPr>
      </p:pic>
    </p:spTree>
    <p:extLst>
      <p:ext uri="{BB962C8B-B14F-4D97-AF65-F5344CB8AC3E}">
        <p14:creationId xmlns:p14="http://schemas.microsoft.com/office/powerpoint/2010/main" val="2292083542"/>
      </p:ext>
    </p:extLst>
  </p:cSld>
  <p:clrMapOvr>
    <a:masterClrMapping/>
  </p:clrMapOvr>
  <p:extLst>
    <p:ext uri="{DCECCB84-F9BA-43D5-87BE-67443E8EF086}">
      <p15:sldGuideLst xmlns:p15="http://schemas.microsoft.com/office/powerpoint/2012/main">
        <p15:guide id="1" pos="272">
          <p15:clr>
            <a:srgbClr val="FBAE40"/>
          </p15:clr>
        </p15:guide>
        <p15:guide id="2" pos="4785">
          <p15:clr>
            <a:srgbClr val="FBAE40"/>
          </p15:clr>
        </p15:guide>
        <p15:guide id="4" pos="5488">
          <p15:clr>
            <a:srgbClr val="FBAE40"/>
          </p15:clr>
        </p15:guide>
        <p15:guide id="5" orient="horz" pos="527">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Kapitel ohne Logo RE">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9144000" cy="620606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343248" y="4895853"/>
            <a:ext cx="6971954"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7" name="Titel 6"/>
          <p:cNvSpPr>
            <a:spLocks noGrp="1"/>
          </p:cNvSpPr>
          <p:nvPr>
            <p:ph type="title" hasCustomPrompt="1"/>
          </p:nvPr>
        </p:nvSpPr>
        <p:spPr>
          <a:xfrm>
            <a:off x="342243" y="1176113"/>
            <a:ext cx="6972958" cy="2226283"/>
          </a:xfrm>
        </p:spPr>
        <p:txBody>
          <a:bodyPr anchor="b"/>
          <a:lstStyle>
            <a:lvl1pPr>
              <a:defRPr sz="4500" baseline="0">
                <a:solidFill>
                  <a:schemeClr val="bg1"/>
                </a:solidFill>
              </a:defRPr>
            </a:lvl1pPr>
          </a:lstStyle>
          <a:p>
            <a:r>
              <a:rPr lang="de-DE" dirty="0"/>
              <a:t>Platz für </a:t>
            </a:r>
            <a:br>
              <a:rPr lang="de-DE" dirty="0"/>
            </a:br>
            <a:r>
              <a:rPr lang="de-DE" dirty="0"/>
              <a:t>den Titel</a:t>
            </a:r>
            <a:endParaRPr lang="en-US"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sp>
        <p:nvSpPr>
          <p:cNvPr id="2" name="Datumsplatzhalter 1"/>
          <p:cNvSpPr>
            <a:spLocks noGrp="1"/>
          </p:cNvSpPr>
          <p:nvPr>
            <p:ph type="dt" sz="half" idx="15"/>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16"/>
          </p:nvPr>
        </p:nvSpPr>
        <p:spPr/>
        <p:txBody>
          <a:bodyPr/>
          <a:lstStyle/>
          <a:p>
            <a:endParaRPr lang="de-DE"/>
          </a:p>
        </p:txBody>
      </p:sp>
      <p:sp>
        <p:nvSpPr>
          <p:cNvPr id="5" name="Foliennummernplatzhalter 4"/>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242878601"/>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JKU Logo MED">
    <p:bg>
      <p:bgPr>
        <a:solidFill>
          <a:schemeClr val="accent6"/>
        </a:solidFill>
        <a:effectLst/>
      </p:bgPr>
    </p:bg>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801" y="2145600"/>
            <a:ext cx="6304637" cy="4464000"/>
          </a:xfrm>
          <a:prstGeom prst="rect">
            <a:avLst/>
          </a:prstGeom>
        </p:spPr>
      </p:pic>
    </p:spTree>
    <p:extLst>
      <p:ext uri="{BB962C8B-B14F-4D97-AF65-F5344CB8AC3E}">
        <p14:creationId xmlns:p14="http://schemas.microsoft.com/office/powerpoint/2010/main" val="4162836271"/>
      </p:ext>
    </p:extLst>
  </p:cSld>
  <p:clrMapOvr>
    <a:masterClrMapping/>
  </p:clrMapOvr>
  <p:extLst>
    <p:ext uri="{DCECCB84-F9BA-43D5-87BE-67443E8EF086}">
      <p15:sldGuideLst xmlns:p15="http://schemas.microsoft.com/office/powerpoint/2012/main">
        <p15:guide id="1" orient="horz" pos="2160">
          <p15:clr>
            <a:srgbClr val="FBAE40"/>
          </p15:clr>
        </p15:guide>
        <p15:guide id="2" pos="2086">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el / Schluss mit Logo MED">
    <p:bg>
      <p:bgPr>
        <a:solidFill>
          <a:schemeClr val="bg1"/>
        </a:solidFill>
        <a:effectLst/>
      </p:bgPr>
    </p:bg>
    <p:spTree>
      <p:nvGrpSpPr>
        <p:cNvPr id="1" name=""/>
        <p:cNvGrpSpPr/>
        <p:nvPr/>
      </p:nvGrpSpPr>
      <p:grpSpPr>
        <a:xfrm>
          <a:off x="0" y="0"/>
          <a:ext cx="0" cy="0"/>
          <a:chOff x="0" y="0"/>
          <a:chExt cx="0" cy="0"/>
        </a:xfrm>
      </p:grpSpPr>
      <p:sp>
        <p:nvSpPr>
          <p:cNvPr id="12" name="Rechteck 11"/>
          <p:cNvSpPr/>
          <p:nvPr/>
        </p:nvSpPr>
        <p:spPr>
          <a:xfrm>
            <a:off x="0" y="-2381"/>
            <a:ext cx="9144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ctrTitle" hasCustomPrompt="1"/>
          </p:nvPr>
        </p:nvSpPr>
        <p:spPr>
          <a:xfrm>
            <a:off x="341237" y="1457432"/>
            <a:ext cx="6931101" cy="1943630"/>
          </a:xfrm>
        </p:spPr>
        <p:txBody>
          <a:bodyPr anchor="b">
            <a:noAutofit/>
          </a:bodyPr>
          <a:lstStyle>
            <a:lvl1pPr algn="l">
              <a:defRPr sz="4500" baseline="0">
                <a:solidFill>
                  <a:schemeClr val="bg1"/>
                </a:solidFill>
                <a:latin typeface="Arial Black" panose="020B0A04020102020204" pitchFamily="34" charset="0"/>
              </a:defRPr>
            </a:lvl1pPr>
          </a:lstStyle>
          <a:p>
            <a:r>
              <a:rPr lang="de-DE" dirty="0"/>
              <a:t>Platz für</a:t>
            </a:r>
            <a:br>
              <a:rPr lang="de-DE" dirty="0"/>
            </a:br>
            <a:r>
              <a:rPr lang="de-DE" dirty="0"/>
              <a:t>den Titel</a:t>
            </a:r>
            <a:endParaRPr lang="en-US" dirty="0"/>
          </a:p>
        </p:txBody>
      </p:sp>
      <p:sp>
        <p:nvSpPr>
          <p:cNvPr id="3" name="Subtitle 2"/>
          <p:cNvSpPr>
            <a:spLocks noGrp="1"/>
          </p:cNvSpPr>
          <p:nvPr>
            <p:ph type="subTitle" idx="1" hasCustomPrompt="1"/>
          </p:nvPr>
        </p:nvSpPr>
        <p:spPr>
          <a:xfrm>
            <a:off x="341730" y="4896081"/>
            <a:ext cx="6930608"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7605712" y="4532583"/>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605712" y="3430800"/>
            <a:ext cx="1101600" cy="770400"/>
          </a:xfr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3" name="Textfeld 12"/>
          <p:cNvSpPr txBox="1"/>
          <p:nvPr/>
        </p:nvSpPr>
        <p:spPr>
          <a:xfrm>
            <a:off x="7509600" y="5549508"/>
            <a:ext cx="1198800" cy="733534"/>
          </a:xfrm>
          <a:prstGeom prst="rect">
            <a:avLst/>
          </a:prstGeom>
          <a:noFill/>
        </p:spPr>
        <p:txBody>
          <a:bodyPr wrap="square" rtlCol="0">
            <a:spAutoFit/>
          </a:bodyPr>
          <a:lstStyle/>
          <a:p>
            <a:pPr>
              <a:lnSpc>
                <a:spcPts val="1000"/>
              </a:lnSpc>
            </a:pPr>
            <a:r>
              <a:rPr lang="de-AT" sz="700" b="0" dirty="0">
                <a:solidFill>
                  <a:schemeClr val="bg1"/>
                </a:solidFill>
                <a:latin typeface="+mj-lt"/>
              </a:rPr>
              <a:t>JOHANNES</a:t>
            </a:r>
            <a:r>
              <a:rPr lang="de-AT" sz="700" b="0" baseline="0" dirty="0">
                <a:solidFill>
                  <a:schemeClr val="bg1"/>
                </a:solidFill>
                <a:latin typeface="+mj-lt"/>
              </a:rPr>
              <a:t> KEPLER UNIVERSITÄT LINZ</a:t>
            </a:r>
          </a:p>
          <a:p>
            <a:pPr>
              <a:lnSpc>
                <a:spcPts val="1000"/>
              </a:lnSpc>
            </a:pPr>
            <a:r>
              <a:rPr lang="de-AT" sz="700" b="0" baseline="0" dirty="0">
                <a:solidFill>
                  <a:schemeClr val="bg1"/>
                </a:solidFill>
                <a:latin typeface="+mn-lt"/>
              </a:rPr>
              <a:t>Altenberger Straße 69</a:t>
            </a:r>
          </a:p>
          <a:p>
            <a:pPr>
              <a:lnSpc>
                <a:spcPts val="1000"/>
              </a:lnSpc>
            </a:pPr>
            <a:r>
              <a:rPr lang="de-AT" sz="700" b="0" baseline="0" dirty="0">
                <a:solidFill>
                  <a:schemeClr val="bg1"/>
                </a:solidFill>
                <a:latin typeface="+mn-lt"/>
              </a:rPr>
              <a:t>4040 Linz, Österreich</a:t>
            </a:r>
          </a:p>
          <a:p>
            <a:pPr>
              <a:lnSpc>
                <a:spcPts val="1000"/>
              </a:lnSpc>
            </a:pPr>
            <a:r>
              <a:rPr lang="de-AT" sz="700" b="0" baseline="0" dirty="0">
                <a:solidFill>
                  <a:schemeClr val="bg1"/>
                </a:solidFill>
                <a:latin typeface="+mn-lt"/>
              </a:rPr>
              <a:t>jku.at</a:t>
            </a:r>
            <a:endParaRPr lang="de-AT" sz="700" b="0" dirty="0">
              <a:solidFill>
                <a:schemeClr val="bg1"/>
              </a:solidFill>
              <a:latin typeface="+mn-lt"/>
            </a:endParaRPr>
          </a:p>
        </p:txBody>
      </p:sp>
      <p:pic>
        <p:nvPicPr>
          <p:cNvPr id="14" name="Grafi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pic>
        <p:nvPicPr>
          <p:cNvPr id="15" name="Grafi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4000" y="421200"/>
            <a:ext cx="1459218" cy="1033200"/>
          </a:xfrm>
          <a:prstGeom prst="rect">
            <a:avLst/>
          </a:prstGeom>
        </p:spPr>
      </p:pic>
    </p:spTree>
    <p:extLst>
      <p:ext uri="{BB962C8B-B14F-4D97-AF65-F5344CB8AC3E}">
        <p14:creationId xmlns:p14="http://schemas.microsoft.com/office/powerpoint/2010/main" val="2807481468"/>
      </p:ext>
    </p:extLst>
  </p:cSld>
  <p:clrMapOvr>
    <a:masterClrMapping/>
  </p:clrMapOvr>
  <p:extLst>
    <p:ext uri="{DCECCB84-F9BA-43D5-87BE-67443E8EF086}">
      <p15:sldGuideLst xmlns:p15="http://schemas.microsoft.com/office/powerpoint/2012/main">
        <p15:guide id="1" pos="272">
          <p15:clr>
            <a:srgbClr val="FBAE40"/>
          </p15:clr>
        </p15:guide>
        <p15:guide id="2" pos="4785">
          <p15:clr>
            <a:srgbClr val="FBAE40"/>
          </p15:clr>
        </p15:guide>
        <p15:guide id="4" pos="5488">
          <p15:clr>
            <a:srgbClr val="FBAE40"/>
          </p15:clr>
        </p15:guide>
        <p15:guide id="5" orient="horz" pos="52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pitel ohne Logo">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43247" y="4895853"/>
            <a:ext cx="6971953" cy="845078"/>
          </a:xfrm>
        </p:spPr>
        <p:txBody>
          <a:bodyPr>
            <a:noAutofit/>
          </a:bodyPr>
          <a:lstStyle>
            <a:lvl1pPr marL="0" indent="0" algn="l">
              <a:spcBef>
                <a:spcPts val="0"/>
              </a:spcBef>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7" name="Titel 6"/>
          <p:cNvSpPr>
            <a:spLocks noGrp="1"/>
          </p:cNvSpPr>
          <p:nvPr>
            <p:ph type="title" hasCustomPrompt="1"/>
          </p:nvPr>
        </p:nvSpPr>
        <p:spPr>
          <a:xfrm>
            <a:off x="342241" y="1176113"/>
            <a:ext cx="6972959" cy="2226283"/>
          </a:xfrm>
        </p:spPr>
        <p:txBody>
          <a:bodyPr anchor="b"/>
          <a:lstStyle>
            <a:lvl1pPr>
              <a:defRPr sz="4500" baseline="0"/>
            </a:lvl1pPr>
          </a:lstStyle>
          <a:p>
            <a:r>
              <a:rPr lang="de-DE" dirty="0"/>
              <a:t>Platz für </a:t>
            </a:r>
            <a:br>
              <a:rPr lang="de-DE" dirty="0"/>
            </a:br>
            <a:r>
              <a:rPr lang="de-DE" dirty="0"/>
              <a:t>den Titel</a:t>
            </a:r>
            <a:endParaRPr lang="en-US" dirty="0"/>
          </a:p>
        </p:txBody>
      </p:sp>
      <p:pic>
        <p:nvPicPr>
          <p:cNvPr id="5" name="Grafik 4"/>
          <p:cNvPicPr>
            <a:picLocks noChangeAspect="1"/>
          </p:cNvPicPr>
          <p:nvPr/>
        </p:nvPicPr>
        <p:blipFill rotWithShape="1">
          <a:blip r:embed="rId2" cstate="print">
            <a:extLst>
              <a:ext uri="{28A0092B-C50C-407E-A947-70E740481C1C}">
                <a14:useLocalDpi xmlns:a14="http://schemas.microsoft.com/office/drawing/2010/main" val="0"/>
              </a:ext>
            </a:extLst>
          </a:blip>
          <a:srcRect l="27339" t="15819" r="44018" b="42469"/>
          <a:stretch/>
        </p:blipFill>
        <p:spPr>
          <a:xfrm>
            <a:off x="229860" y="3305042"/>
            <a:ext cx="1818000" cy="1577060"/>
          </a:xfrm>
          <a:prstGeom prst="rect">
            <a:avLst/>
          </a:prstGeom>
        </p:spPr>
      </p:pic>
      <p:sp>
        <p:nvSpPr>
          <p:cNvPr id="2" name="Datumsplatzhalter 1"/>
          <p:cNvSpPr>
            <a:spLocks noGrp="1"/>
          </p:cNvSpPr>
          <p:nvPr>
            <p:ph type="dt" sz="half" idx="15"/>
          </p:nvPr>
        </p:nvSpPr>
        <p:spPr/>
        <p:txBody>
          <a:bodyPr/>
          <a:lstStyle/>
          <a:p>
            <a:fld id="{19CA4DF1-95EF-4B02-BD5F-0E1C16AA578B}" type="datetimeFigureOut">
              <a:rPr lang="de-DE" smtClean="0"/>
              <a:t>16.12.2024</a:t>
            </a:fld>
            <a:endParaRPr lang="de-DE"/>
          </a:p>
        </p:txBody>
      </p:sp>
      <p:sp>
        <p:nvSpPr>
          <p:cNvPr id="8" name="Fußzeilenplatzhalter 7"/>
          <p:cNvSpPr>
            <a:spLocks noGrp="1"/>
          </p:cNvSpPr>
          <p:nvPr>
            <p:ph type="ftr" sz="quarter" idx="16"/>
          </p:nvPr>
        </p:nvSpPr>
        <p:spPr/>
        <p:txBody>
          <a:bodyPr/>
          <a:lstStyle/>
          <a:p>
            <a:endParaRPr lang="de-DE"/>
          </a:p>
        </p:txBody>
      </p:sp>
      <p:sp>
        <p:nvSpPr>
          <p:cNvPr id="11" name="Foliennummernplatzhalter 10"/>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46792076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Kapitel ohne Logo MED">
    <p:bg>
      <p:bgPr>
        <a:solidFill>
          <a:schemeClr val="bg1"/>
        </a:solidFill>
        <a:effectLst/>
      </p:bgPr>
    </p:bg>
    <p:spTree>
      <p:nvGrpSpPr>
        <p:cNvPr id="1" name=""/>
        <p:cNvGrpSpPr/>
        <p:nvPr/>
      </p:nvGrpSpPr>
      <p:grpSpPr>
        <a:xfrm>
          <a:off x="0" y="0"/>
          <a:ext cx="0" cy="0"/>
          <a:chOff x="0" y="0"/>
          <a:chExt cx="0" cy="0"/>
        </a:xfrm>
      </p:grpSpPr>
      <p:sp>
        <p:nvSpPr>
          <p:cNvPr id="8" name="Rechteck 7"/>
          <p:cNvSpPr/>
          <p:nvPr/>
        </p:nvSpPr>
        <p:spPr>
          <a:xfrm>
            <a:off x="0" y="0"/>
            <a:ext cx="9144000" cy="62060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343248" y="4895853"/>
            <a:ext cx="6971954" cy="845078"/>
          </a:xfr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Erklärungen zum Thema</a:t>
            </a:r>
            <a:endParaRPr lang="en-US" dirty="0"/>
          </a:p>
        </p:txBody>
      </p:sp>
      <p:sp>
        <p:nvSpPr>
          <p:cNvPr id="7" name="Titel 6"/>
          <p:cNvSpPr>
            <a:spLocks noGrp="1"/>
          </p:cNvSpPr>
          <p:nvPr>
            <p:ph type="title" hasCustomPrompt="1"/>
          </p:nvPr>
        </p:nvSpPr>
        <p:spPr>
          <a:xfrm>
            <a:off x="342243" y="1176113"/>
            <a:ext cx="6972958" cy="2226283"/>
          </a:xfrm>
        </p:spPr>
        <p:txBody>
          <a:bodyPr anchor="b"/>
          <a:lstStyle>
            <a:lvl1pPr>
              <a:defRPr sz="4500" baseline="0">
                <a:solidFill>
                  <a:schemeClr val="bg1"/>
                </a:solidFill>
              </a:defRPr>
            </a:lvl1pPr>
          </a:lstStyle>
          <a:p>
            <a:r>
              <a:rPr lang="de-DE" dirty="0"/>
              <a:t>Platz für </a:t>
            </a:r>
            <a:br>
              <a:rPr lang="de-DE" dirty="0"/>
            </a:br>
            <a:r>
              <a:rPr lang="de-DE" dirty="0"/>
              <a:t>den Titel</a:t>
            </a:r>
            <a:endParaRPr lang="en-US"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004" y="3283613"/>
            <a:ext cx="1648740" cy="1648800"/>
          </a:xfrm>
          <a:prstGeom prst="rect">
            <a:avLst/>
          </a:prstGeom>
        </p:spPr>
      </p:pic>
      <p:sp>
        <p:nvSpPr>
          <p:cNvPr id="2" name="Datumsplatzhalter 1"/>
          <p:cNvSpPr>
            <a:spLocks noGrp="1"/>
          </p:cNvSpPr>
          <p:nvPr>
            <p:ph type="dt" sz="half" idx="15"/>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16"/>
          </p:nvPr>
        </p:nvSpPr>
        <p:spPr/>
        <p:txBody>
          <a:bodyPr/>
          <a:lstStyle/>
          <a:p>
            <a:endParaRPr lang="de-DE"/>
          </a:p>
        </p:txBody>
      </p:sp>
      <p:sp>
        <p:nvSpPr>
          <p:cNvPr id="5" name="Foliennummernplatzhalter 4"/>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53779328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Titel mit Log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4971" y="551477"/>
            <a:ext cx="7938000" cy="1943630"/>
          </a:xfrm>
        </p:spPr>
        <p:txBody>
          <a:bodyPr anchor="b">
            <a:noAutofit/>
          </a:bodyPr>
          <a:lstStyle>
            <a:lvl1pPr algn="l">
              <a:defRPr sz="3375" baseline="0">
                <a:latin typeface="Arial Black" panose="020B0A04020102020204" pitchFamily="34" charset="0"/>
              </a:defRPr>
            </a:lvl1pPr>
          </a:lstStyle>
          <a:p>
            <a:r>
              <a:rPr lang="de-DE" dirty="0"/>
              <a:t>Platz für</a:t>
            </a:r>
            <a:br>
              <a:rPr lang="de-DE" dirty="0"/>
            </a:br>
            <a:r>
              <a:rPr lang="de-DE" dirty="0"/>
              <a:t>den </a:t>
            </a:r>
            <a:r>
              <a:rPr lang="de-DE" dirty="0" err="1"/>
              <a:t>titel</a:t>
            </a:r>
            <a:endParaRPr lang="en-US" dirty="0"/>
          </a:p>
        </p:txBody>
      </p:sp>
      <p:sp>
        <p:nvSpPr>
          <p:cNvPr id="3" name="Subtitle 2"/>
          <p:cNvSpPr>
            <a:spLocks noGrp="1"/>
          </p:cNvSpPr>
          <p:nvPr>
            <p:ph type="subTitle" idx="1" hasCustomPrompt="1"/>
          </p:nvPr>
        </p:nvSpPr>
        <p:spPr>
          <a:xfrm>
            <a:off x="556045" y="3879265"/>
            <a:ext cx="7938000" cy="845078"/>
          </a:xfrm>
        </p:spPr>
        <p:txBody>
          <a:bodyPr>
            <a:noAutofit/>
          </a:bodyPr>
          <a:lstStyle>
            <a:lvl1pPr marL="0" indent="0" algn="l">
              <a:spcBef>
                <a:spcPts val="0"/>
              </a:spcBef>
              <a:buNone/>
              <a:defRPr sz="135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dirty="0"/>
              <a:t>Platz für Details und Erklärungen zum Thema</a:t>
            </a:r>
            <a:endParaRPr lang="en-US" dirty="0"/>
          </a:p>
        </p:txBody>
      </p:sp>
      <p:sp>
        <p:nvSpPr>
          <p:cNvPr id="10" name="Bildplatzhalter 9"/>
          <p:cNvSpPr>
            <a:spLocks noGrp="1"/>
          </p:cNvSpPr>
          <p:nvPr>
            <p:ph type="pic" sz="quarter" idx="10" hasCustomPrompt="1"/>
          </p:nvPr>
        </p:nvSpPr>
        <p:spPr>
          <a:xfrm>
            <a:off x="5728447" y="5436846"/>
            <a:ext cx="1385047" cy="770400"/>
          </a:xfrm>
        </p:spPr>
        <p:txBody>
          <a:bodyPr>
            <a:noAutofit/>
          </a:bodyPr>
          <a:lstStyle>
            <a:lvl1pPr marL="0" indent="0">
              <a:buNone/>
              <a:defRPr sz="105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1" name="Bildplatzhalter 9"/>
          <p:cNvSpPr>
            <a:spLocks noGrp="1"/>
          </p:cNvSpPr>
          <p:nvPr>
            <p:ph type="pic" sz="quarter" idx="11" hasCustomPrompt="1"/>
          </p:nvPr>
        </p:nvSpPr>
        <p:spPr>
          <a:xfrm>
            <a:off x="7113494" y="5436846"/>
            <a:ext cx="1385047" cy="770400"/>
          </a:xfrm>
        </p:spPr>
        <p:txBody>
          <a:bodyPr>
            <a:noAutofit/>
          </a:bodyPr>
          <a:lstStyle>
            <a:lvl1pPr marL="0" indent="0">
              <a:buNone/>
              <a:defRPr sz="105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306" y="5191200"/>
            <a:ext cx="2115244" cy="1260000"/>
          </a:xfrm>
          <a:prstGeom prst="rect">
            <a:avLst/>
          </a:prstGeom>
        </p:spPr>
      </p:pic>
      <p:pic>
        <p:nvPicPr>
          <p:cNvPr id="9" name="Grafik 8"/>
          <p:cNvPicPr>
            <a:picLocks noChangeAspect="1"/>
          </p:cNvPicPr>
          <p:nvPr userDrawn="1"/>
        </p:nvPicPr>
        <p:blipFill rotWithShape="1">
          <a:blip r:embed="rId3" cstate="print">
            <a:extLst>
              <a:ext uri="{28A0092B-C50C-407E-A947-70E740481C1C}">
                <a14:useLocalDpi xmlns:a14="http://schemas.microsoft.com/office/drawing/2010/main" val="0"/>
              </a:ext>
            </a:extLst>
          </a:blip>
          <a:srcRect l="27339" t="15819" r="44018" b="42469"/>
          <a:stretch/>
        </p:blipFill>
        <p:spPr>
          <a:xfrm>
            <a:off x="451070" y="2412000"/>
            <a:ext cx="1730551" cy="1501200"/>
          </a:xfrm>
          <a:prstGeom prst="rect">
            <a:avLst/>
          </a:prstGeom>
        </p:spPr>
      </p:pic>
    </p:spTree>
    <p:extLst>
      <p:ext uri="{BB962C8B-B14F-4D97-AF65-F5344CB8AC3E}">
        <p14:creationId xmlns:p14="http://schemas.microsoft.com/office/powerpoint/2010/main" val="1468526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41500413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7759203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40607514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4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9060180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5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32380443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6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7056144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7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6429627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8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013415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Übersicht Kooperationen">
    <p:spTree>
      <p:nvGrpSpPr>
        <p:cNvPr id="1" name=""/>
        <p:cNvGrpSpPr/>
        <p:nvPr/>
      </p:nvGrpSpPr>
      <p:grpSpPr>
        <a:xfrm>
          <a:off x="0" y="0"/>
          <a:ext cx="0" cy="0"/>
          <a:chOff x="0" y="0"/>
          <a:chExt cx="0" cy="0"/>
        </a:xfrm>
      </p:grpSpPr>
      <p:sp>
        <p:nvSpPr>
          <p:cNvPr id="6" name="Titel 5"/>
          <p:cNvSpPr>
            <a:spLocks noGrp="1"/>
          </p:cNvSpPr>
          <p:nvPr>
            <p:ph type="title" hasCustomPrompt="1"/>
          </p:nvPr>
        </p:nvSpPr>
        <p:spPr/>
        <p:txBody>
          <a:bodyPr/>
          <a:lstStyle>
            <a:lvl1pPr>
              <a:defRPr baseline="0"/>
            </a:lvl1pPr>
          </a:lstStyle>
          <a:p>
            <a:r>
              <a:rPr lang="de-DE" dirty="0"/>
              <a:t>In Kooperation mit</a:t>
            </a:r>
          </a:p>
        </p:txBody>
      </p:sp>
      <p:sp>
        <p:nvSpPr>
          <p:cNvPr id="19" name="Bildplatzhalter 6"/>
          <p:cNvSpPr>
            <a:spLocks noGrp="1"/>
          </p:cNvSpPr>
          <p:nvPr>
            <p:ph type="pic" sz="quarter" idx="14" hasCustomPrompt="1"/>
          </p:nvPr>
        </p:nvSpPr>
        <p:spPr>
          <a:xfrm>
            <a:off x="6170149" y="1607724"/>
            <a:ext cx="2538000" cy="1375200"/>
          </a:xfrm>
        </p:spPr>
        <p:txBody>
          <a:bodyPr/>
          <a:lstStyle>
            <a:lvl1pPr marL="0" indent="0">
              <a:buFontTx/>
              <a:buNone/>
              <a:defRPr sz="1600"/>
            </a:lvl1pPr>
          </a:lstStyle>
          <a:p>
            <a:r>
              <a:rPr lang="de-AT" dirty="0"/>
              <a:t>Platz für ein Partnerlogo</a:t>
            </a:r>
            <a:endParaRPr lang="en-US" dirty="0"/>
          </a:p>
        </p:txBody>
      </p:sp>
      <p:sp>
        <p:nvSpPr>
          <p:cNvPr id="20" name="Bildplatzhalter 6"/>
          <p:cNvSpPr>
            <a:spLocks noGrp="1"/>
          </p:cNvSpPr>
          <p:nvPr>
            <p:ph type="pic" sz="quarter" idx="16" hasCustomPrompt="1"/>
          </p:nvPr>
        </p:nvSpPr>
        <p:spPr>
          <a:xfrm>
            <a:off x="439928" y="1607724"/>
            <a:ext cx="2538000" cy="1375200"/>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1" name="Bildplatzhalter 6"/>
          <p:cNvSpPr>
            <a:spLocks noGrp="1"/>
          </p:cNvSpPr>
          <p:nvPr>
            <p:ph type="pic" sz="quarter" idx="17" hasCustomPrompt="1"/>
          </p:nvPr>
        </p:nvSpPr>
        <p:spPr>
          <a:xfrm>
            <a:off x="3307216" y="1606687"/>
            <a:ext cx="2538000" cy="1375200"/>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2" name="Bildplatzhalter 6"/>
          <p:cNvSpPr>
            <a:spLocks noGrp="1"/>
          </p:cNvSpPr>
          <p:nvPr>
            <p:ph type="pic" sz="quarter" idx="26" hasCustomPrompt="1"/>
          </p:nvPr>
        </p:nvSpPr>
        <p:spPr>
          <a:xfrm>
            <a:off x="6170400" y="3207600"/>
            <a:ext cx="2538000" cy="1375200"/>
          </a:xfrm>
        </p:spPr>
        <p:txBody>
          <a:bodyPr/>
          <a:lstStyle>
            <a:lvl1pPr marL="0" indent="0">
              <a:buFontTx/>
              <a:buNone/>
              <a:defRPr sz="1600"/>
            </a:lvl1pPr>
          </a:lstStyle>
          <a:p>
            <a:r>
              <a:rPr lang="de-AT" dirty="0"/>
              <a:t>Platz für ein Partnerlogo</a:t>
            </a:r>
            <a:endParaRPr lang="en-US" dirty="0"/>
          </a:p>
        </p:txBody>
      </p:sp>
      <p:sp>
        <p:nvSpPr>
          <p:cNvPr id="23" name="Bildplatzhalter 6"/>
          <p:cNvSpPr>
            <a:spLocks noGrp="1"/>
          </p:cNvSpPr>
          <p:nvPr>
            <p:ph type="pic" sz="quarter" idx="27" hasCustomPrompt="1"/>
          </p:nvPr>
        </p:nvSpPr>
        <p:spPr>
          <a:xfrm>
            <a:off x="439524" y="3207600"/>
            <a:ext cx="2538000" cy="1375200"/>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4" name="Bildplatzhalter 6"/>
          <p:cNvSpPr>
            <a:spLocks noGrp="1"/>
          </p:cNvSpPr>
          <p:nvPr>
            <p:ph type="pic" sz="quarter" idx="28" hasCustomPrompt="1"/>
          </p:nvPr>
        </p:nvSpPr>
        <p:spPr>
          <a:xfrm>
            <a:off x="3308400" y="3207600"/>
            <a:ext cx="2538000" cy="1375200"/>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5" name="Bildplatzhalter 6"/>
          <p:cNvSpPr>
            <a:spLocks noGrp="1"/>
          </p:cNvSpPr>
          <p:nvPr>
            <p:ph type="pic" sz="quarter" idx="29" hasCustomPrompt="1"/>
          </p:nvPr>
        </p:nvSpPr>
        <p:spPr>
          <a:xfrm>
            <a:off x="6169967" y="4824000"/>
            <a:ext cx="2538000" cy="1375200"/>
          </a:xfrm>
        </p:spPr>
        <p:txBody>
          <a:bodyPr/>
          <a:lstStyle>
            <a:lvl1pPr marL="0" indent="0">
              <a:buFontTx/>
              <a:buNone/>
              <a:defRPr sz="1600"/>
            </a:lvl1pPr>
          </a:lstStyle>
          <a:p>
            <a:r>
              <a:rPr lang="de-AT" dirty="0"/>
              <a:t>Platz für ein Partnerlogo</a:t>
            </a:r>
            <a:endParaRPr lang="en-US" dirty="0"/>
          </a:p>
        </p:txBody>
      </p:sp>
      <p:sp>
        <p:nvSpPr>
          <p:cNvPr id="26" name="Bildplatzhalter 6"/>
          <p:cNvSpPr>
            <a:spLocks noGrp="1"/>
          </p:cNvSpPr>
          <p:nvPr>
            <p:ph type="pic" sz="quarter" idx="30" hasCustomPrompt="1"/>
          </p:nvPr>
        </p:nvSpPr>
        <p:spPr>
          <a:xfrm>
            <a:off x="439746" y="4824000"/>
            <a:ext cx="2538000" cy="1375200"/>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7" name="Bildplatzhalter 6"/>
          <p:cNvSpPr>
            <a:spLocks noGrp="1"/>
          </p:cNvSpPr>
          <p:nvPr>
            <p:ph type="pic" sz="quarter" idx="31" hasCustomPrompt="1"/>
          </p:nvPr>
        </p:nvSpPr>
        <p:spPr>
          <a:xfrm>
            <a:off x="3307034" y="4824000"/>
            <a:ext cx="2538000" cy="1375200"/>
          </a:xfr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 name="Datumsplatzhalter 1"/>
          <p:cNvSpPr>
            <a:spLocks noGrp="1"/>
          </p:cNvSpPr>
          <p:nvPr>
            <p:ph type="dt" sz="half" idx="36"/>
          </p:nvPr>
        </p:nvSpPr>
        <p:spPr/>
        <p:txBody>
          <a:bodyPr/>
          <a:lstStyle/>
          <a:p>
            <a:fld id="{19CA4DF1-95EF-4B02-BD5F-0E1C16AA578B}" type="datetimeFigureOut">
              <a:rPr lang="de-DE" smtClean="0"/>
              <a:t>16.12.2024</a:t>
            </a:fld>
            <a:endParaRPr lang="de-DE"/>
          </a:p>
        </p:txBody>
      </p:sp>
      <p:sp>
        <p:nvSpPr>
          <p:cNvPr id="3" name="Fußzeilenplatzhalter 2"/>
          <p:cNvSpPr>
            <a:spLocks noGrp="1"/>
          </p:cNvSpPr>
          <p:nvPr>
            <p:ph type="ftr" sz="quarter" idx="37"/>
          </p:nvPr>
        </p:nvSpPr>
        <p:spPr/>
        <p:txBody>
          <a:bodyPr/>
          <a:lstStyle/>
          <a:p>
            <a:endParaRPr lang="de-DE"/>
          </a:p>
        </p:txBody>
      </p:sp>
      <p:sp>
        <p:nvSpPr>
          <p:cNvPr id="4" name="Foliennummernplatzhalter 3"/>
          <p:cNvSpPr>
            <a:spLocks noGrp="1"/>
          </p:cNvSpPr>
          <p:nvPr>
            <p:ph type="sldNum" sz="quarter" idx="38"/>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057188999"/>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9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3947925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0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3036174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1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4747024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2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err="1"/>
              <a:t>titel</a:t>
            </a:r>
            <a:r>
              <a:rPr lang="de-DE" dirty="0"/>
              <a:t> und </a:t>
            </a:r>
            <a:r>
              <a:rPr lang="de-DE" dirty="0" err="1"/>
              <a:t>text</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hasCustomPrompt="1"/>
          </p:nvPr>
        </p:nvSpPr>
        <p:spPr>
          <a:xfrm>
            <a:off x="1549400" y="6356350"/>
            <a:ext cx="763200" cy="352800"/>
          </a:xfrm>
        </p:spPr>
        <p:txBody>
          <a:bodyPr lIns="36000" tIns="72000" bIns="0">
            <a:noAutofit/>
          </a:bodyPr>
          <a:lstStyle>
            <a:lvl1pPr marL="0" indent="0">
              <a:lnSpc>
                <a:spcPts val="675"/>
              </a:lnSpc>
              <a:spcBef>
                <a:spcPts val="0"/>
              </a:spcBef>
              <a:buNone/>
              <a:defRPr sz="600" baseline="0"/>
            </a:lvl1pPr>
          </a:lstStyle>
          <a:p>
            <a:r>
              <a:rPr lang="de-AT" dirty="0"/>
              <a:t>Platz für ein Partnerlogo</a:t>
            </a:r>
          </a:p>
        </p:txBody>
      </p:sp>
      <p:sp>
        <p:nvSpPr>
          <p:cNvPr id="8" name="Textplatzhalter 5"/>
          <p:cNvSpPr>
            <a:spLocks noGrp="1"/>
          </p:cNvSpPr>
          <p:nvPr>
            <p:ph type="body" sz="quarter" idx="25" hasCustomPrompt="1"/>
          </p:nvPr>
        </p:nvSpPr>
        <p:spPr>
          <a:xfrm>
            <a:off x="548268" y="5927413"/>
            <a:ext cx="7938000" cy="278127"/>
          </a:xfrm>
        </p:spPr>
        <p:txBody>
          <a:bodyPr anchor="b">
            <a:noAutofit/>
          </a:bodyPr>
          <a:lstStyle>
            <a:lvl1pPr marL="0" indent="0">
              <a:lnSpc>
                <a:spcPct val="83000"/>
              </a:lnSpc>
              <a:buNone/>
              <a:defRPr sz="600" b="0">
                <a:latin typeface="+mn-lt"/>
              </a:defRPr>
            </a:lvl1pPr>
            <a:lvl2pPr marL="148500" indent="0">
              <a:lnSpc>
                <a:spcPts val="750"/>
              </a:lnSpc>
              <a:buNone/>
              <a:defRPr sz="563"/>
            </a:lvl2pPr>
            <a:lvl3pPr marL="297000" indent="0">
              <a:lnSpc>
                <a:spcPts val="750"/>
              </a:lnSpc>
              <a:buNone/>
              <a:defRPr sz="563"/>
            </a:lvl3pPr>
            <a:lvl4pPr marL="445500" indent="0">
              <a:lnSpc>
                <a:spcPts val="750"/>
              </a:lnSpc>
              <a:buNone/>
              <a:defRPr sz="563"/>
            </a:lvl4pPr>
            <a:lvl5pPr marL="594000" indent="0">
              <a:lnSpc>
                <a:spcPts val="750"/>
              </a:lnSpc>
              <a:buNone/>
              <a:defRPr sz="563"/>
            </a:lvl5pPr>
          </a:lstStyle>
          <a:p>
            <a:pPr lvl="0"/>
            <a:r>
              <a:rPr lang="de-DE" dirty="0"/>
              <a:t>Quelle: Textmasterformat bearbeiten</a:t>
            </a:r>
          </a:p>
        </p:txBody>
      </p:sp>
      <p:sp>
        <p:nvSpPr>
          <p:cNvPr id="9" name="Datumsplatzhalter 8"/>
          <p:cNvSpPr>
            <a:spLocks noGrp="1"/>
          </p:cNvSpPr>
          <p:nvPr>
            <p:ph type="dt" sz="half" idx="26"/>
          </p:nvPr>
        </p:nvSpPr>
        <p:spPr/>
        <p:txBody>
          <a:bodyPr/>
          <a:lstStyle/>
          <a:p>
            <a:r>
              <a:rPr lang="de-AT"/>
              <a:t>16.10.2015</a:t>
            </a:r>
            <a:endParaRPr lang="en-US" dirty="0"/>
          </a:p>
        </p:txBody>
      </p:sp>
      <p:sp>
        <p:nvSpPr>
          <p:cNvPr id="10" name="Fußzeilenplatzhalter 9"/>
          <p:cNvSpPr>
            <a:spLocks noGrp="1"/>
          </p:cNvSpPr>
          <p:nvPr>
            <p:ph type="ftr" sz="quarter" idx="27"/>
          </p:nvPr>
        </p:nvSpPr>
        <p:spPr/>
        <p:txBody>
          <a:bodyPr/>
          <a:lstStyle/>
          <a:p>
            <a:r>
              <a:rPr lang="en-US"/>
              <a:t>Platz für Autor und LVA-Nummer</a:t>
            </a:r>
            <a:endParaRPr lang="en-US" dirty="0"/>
          </a:p>
        </p:txBody>
      </p:sp>
      <p:sp>
        <p:nvSpPr>
          <p:cNvPr id="11" name="Foliennummernplatzhalter 10"/>
          <p:cNvSpPr>
            <a:spLocks noGrp="1"/>
          </p:cNvSpPr>
          <p:nvPr>
            <p:ph type="sldNum" sz="quarter" idx="28"/>
          </p:nvPr>
        </p:nvSpPr>
        <p:spPr/>
        <p:txBody>
          <a:bodyPr/>
          <a:lstStyle/>
          <a:p>
            <a:fld id="{68F3185B-C653-42AE-8B74-FF214C291574}" type="slidenum">
              <a:rPr lang="en-US" smtClean="0"/>
              <a:pPr/>
              <a:t>‹Nr.›</a:t>
            </a:fld>
            <a:endParaRPr lang="en-US"/>
          </a:p>
        </p:txBody>
      </p:sp>
    </p:spTree>
    <p:extLst>
      <p:ext uri="{BB962C8B-B14F-4D97-AF65-F5344CB8AC3E}">
        <p14:creationId xmlns:p14="http://schemas.microsoft.com/office/powerpoint/2010/main" val="29901856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Schlus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557460" y="4810654"/>
            <a:ext cx="6333450" cy="845078"/>
          </a:xfrm>
        </p:spPr>
        <p:txBody>
          <a:bodyPr>
            <a:noAutofit/>
          </a:bodyPr>
          <a:lstStyle>
            <a:lvl1pPr marL="0" indent="0" algn="l">
              <a:spcBef>
                <a:spcPts val="0"/>
              </a:spcBef>
              <a:buNone/>
              <a:defRPr sz="135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dirty="0"/>
              <a:t>Platz für Details und nächste Schritte.</a:t>
            </a:r>
            <a:endParaRPr lang="en-US" dirty="0"/>
          </a:p>
        </p:txBody>
      </p:sp>
      <p:sp>
        <p:nvSpPr>
          <p:cNvPr id="7" name="Titel 6"/>
          <p:cNvSpPr>
            <a:spLocks noGrp="1"/>
          </p:cNvSpPr>
          <p:nvPr>
            <p:ph type="title" hasCustomPrompt="1"/>
          </p:nvPr>
        </p:nvSpPr>
        <p:spPr>
          <a:xfrm>
            <a:off x="543600" y="1181195"/>
            <a:ext cx="6333450" cy="2226283"/>
          </a:xfrm>
        </p:spPr>
        <p:txBody>
          <a:bodyPr anchor="b"/>
          <a:lstStyle>
            <a:lvl1pPr>
              <a:defRPr sz="3375"/>
            </a:lvl1pPr>
          </a:lstStyle>
          <a:p>
            <a:r>
              <a:rPr lang="de-DE" dirty="0"/>
              <a:t>Platz für </a:t>
            </a:r>
            <a:br>
              <a:rPr lang="de-DE" dirty="0"/>
            </a:br>
            <a:r>
              <a:rPr lang="de-DE" dirty="0"/>
              <a:t>ein danke</a:t>
            </a:r>
            <a:endParaRPr lang="en-US" dirty="0"/>
          </a:p>
        </p:txBody>
      </p:sp>
      <p:pic>
        <p:nvPicPr>
          <p:cNvPr id="5" name="Grafik 4"/>
          <p:cNvPicPr>
            <a:picLocks noChangeAspect="1"/>
          </p:cNvPicPr>
          <p:nvPr userDrawn="1"/>
        </p:nvPicPr>
        <p:blipFill rotWithShape="1">
          <a:blip r:embed="rId2" cstate="print">
            <a:extLst>
              <a:ext uri="{28A0092B-C50C-407E-A947-70E740481C1C}">
                <a14:useLocalDpi xmlns:a14="http://schemas.microsoft.com/office/drawing/2010/main" val="0"/>
              </a:ext>
            </a:extLst>
          </a:blip>
          <a:srcRect l="27339" t="15819" r="44018" b="42469"/>
          <a:stretch/>
        </p:blipFill>
        <p:spPr>
          <a:xfrm>
            <a:off x="450001" y="3314568"/>
            <a:ext cx="1730551" cy="1501200"/>
          </a:xfrm>
          <a:prstGeom prst="rect">
            <a:avLst/>
          </a:prstGeom>
        </p:spPr>
      </p:pic>
      <p:sp>
        <p:nvSpPr>
          <p:cNvPr id="6" name="Textfeld 5"/>
          <p:cNvSpPr txBox="1"/>
          <p:nvPr userDrawn="1"/>
        </p:nvSpPr>
        <p:spPr>
          <a:xfrm>
            <a:off x="7179821" y="5554800"/>
            <a:ext cx="1380286" cy="497380"/>
          </a:xfrm>
          <a:prstGeom prst="rect">
            <a:avLst/>
          </a:prstGeom>
          <a:noFill/>
        </p:spPr>
        <p:txBody>
          <a:bodyPr wrap="square" rtlCol="0">
            <a:spAutoFit/>
          </a:bodyPr>
          <a:lstStyle/>
          <a:p>
            <a:pPr>
              <a:lnSpc>
                <a:spcPts val="750"/>
              </a:lnSpc>
            </a:pPr>
            <a:r>
              <a:rPr lang="de-AT" sz="600" b="0" dirty="0">
                <a:solidFill>
                  <a:schemeClr val="tx1"/>
                </a:solidFill>
                <a:latin typeface="+mj-lt"/>
              </a:rPr>
              <a:t>JOHANNES</a:t>
            </a:r>
            <a:r>
              <a:rPr lang="de-AT" sz="600" b="0" baseline="0" dirty="0">
                <a:solidFill>
                  <a:schemeClr val="tx1"/>
                </a:solidFill>
                <a:latin typeface="+mj-lt"/>
              </a:rPr>
              <a:t> KEPLER UNIVERSITÄT LINZ</a:t>
            </a:r>
          </a:p>
          <a:p>
            <a:pPr>
              <a:lnSpc>
                <a:spcPts val="750"/>
              </a:lnSpc>
            </a:pPr>
            <a:r>
              <a:rPr lang="de-AT" sz="600" b="0" baseline="0" dirty="0">
                <a:solidFill>
                  <a:schemeClr val="tx1"/>
                </a:solidFill>
                <a:latin typeface="+mn-lt"/>
              </a:rPr>
              <a:t>Altenberger Straße 69</a:t>
            </a:r>
          </a:p>
          <a:p>
            <a:pPr>
              <a:lnSpc>
                <a:spcPts val="750"/>
              </a:lnSpc>
            </a:pPr>
            <a:r>
              <a:rPr lang="de-AT" sz="600" b="0" baseline="0" dirty="0">
                <a:solidFill>
                  <a:schemeClr val="tx1"/>
                </a:solidFill>
                <a:latin typeface="+mn-lt"/>
              </a:rPr>
              <a:t>4040 Linz, Österreich</a:t>
            </a:r>
          </a:p>
          <a:p>
            <a:pPr>
              <a:lnSpc>
                <a:spcPts val="750"/>
              </a:lnSpc>
            </a:pPr>
            <a:r>
              <a:rPr lang="de-AT" sz="600" b="0" baseline="0" dirty="0">
                <a:solidFill>
                  <a:schemeClr val="tx1"/>
                </a:solidFill>
                <a:latin typeface="+mn-lt"/>
              </a:rPr>
              <a:t>www.jku.at</a:t>
            </a:r>
            <a:endParaRPr lang="de-AT" sz="600" b="0" dirty="0">
              <a:solidFill>
                <a:schemeClr val="tx1"/>
              </a:solidFill>
              <a:latin typeface="+mn-lt"/>
            </a:endParaRPr>
          </a:p>
        </p:txBody>
      </p:sp>
      <p:pic>
        <p:nvPicPr>
          <p:cNvPr id="8" name="Grafi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29907" y="403200"/>
            <a:ext cx="2115244" cy="1260000"/>
          </a:xfrm>
          <a:prstGeom prst="rect">
            <a:avLst/>
          </a:prstGeom>
        </p:spPr>
      </p:pic>
    </p:spTree>
    <p:extLst>
      <p:ext uri="{BB962C8B-B14F-4D97-AF65-F5344CB8AC3E}">
        <p14:creationId xmlns:p14="http://schemas.microsoft.com/office/powerpoint/2010/main" val="4011572996"/>
      </p:ext>
    </p:extLst>
  </p:cSld>
  <p:clrMapOvr>
    <a:masterClrMapping/>
  </p:clrMapOvr>
  <p:extLst>
    <p:ext uri="{DCECCB84-F9BA-43D5-87BE-67443E8EF086}">
      <p15:sldGuideLst xmlns:p15="http://schemas.microsoft.com/office/powerpoint/2012/main">
        <p15:guide id="1" orient="horz" pos="2160">
          <p15:clr>
            <a:srgbClr val="FBAE40"/>
          </p15:clr>
        </p15:guide>
        <p15:guide id="2" pos="324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Übersicht">
    <p:spTree>
      <p:nvGrpSpPr>
        <p:cNvPr id="1" name=""/>
        <p:cNvGrpSpPr/>
        <p:nvPr/>
      </p:nvGrpSpPr>
      <p:grpSpPr>
        <a:xfrm>
          <a:off x="0" y="0"/>
          <a:ext cx="0" cy="0"/>
          <a:chOff x="0" y="0"/>
          <a:chExt cx="0" cy="0"/>
        </a:xfrm>
      </p:grpSpPr>
      <p:sp>
        <p:nvSpPr>
          <p:cNvPr id="9" name="Textplatzhalter 8"/>
          <p:cNvSpPr>
            <a:spLocks noGrp="1"/>
          </p:cNvSpPr>
          <p:nvPr>
            <p:ph type="body" sz="quarter" idx="13" hasCustomPrompt="1"/>
          </p:nvPr>
        </p:nvSpPr>
        <p:spPr>
          <a:xfrm>
            <a:off x="353479" y="389353"/>
            <a:ext cx="8341788" cy="5816714"/>
          </a:xfrm>
        </p:spPr>
        <p:txBody>
          <a:bodyPr/>
          <a:lstStyle>
            <a:lvl1pPr marL="0" indent="0">
              <a:lnSpc>
                <a:spcPct val="105000"/>
              </a:lnSpc>
              <a:spcBef>
                <a:spcPts val="1600"/>
              </a:spcBef>
              <a:buFontTx/>
              <a:buNone/>
              <a:defRPr sz="2000" baseline="0">
                <a:latin typeface="+mj-lt"/>
              </a:defRPr>
            </a:lvl1pPr>
            <a:lvl2pPr marL="266700" indent="-266700">
              <a:lnSpc>
                <a:spcPct val="105000"/>
              </a:lnSpc>
              <a:spcBef>
                <a:spcPts val="0"/>
              </a:spcBef>
              <a:buSzPct val="110000"/>
              <a:buFont typeface="Arial" panose="020B0604020202020204" pitchFamily="34" charset="0"/>
              <a:buChar char="•"/>
              <a:defRPr sz="1800"/>
            </a:lvl2pPr>
          </a:lstStyle>
          <a:p>
            <a:pPr lvl="0"/>
            <a:r>
              <a:rPr lang="de-DE" dirty="0"/>
              <a:t>Kapitel 1</a:t>
            </a:r>
          </a:p>
          <a:p>
            <a:pPr lvl="1"/>
            <a:r>
              <a:rPr lang="de-DE" dirty="0"/>
              <a:t>Unterkapitel 1</a:t>
            </a:r>
          </a:p>
          <a:p>
            <a:pPr lvl="1"/>
            <a:r>
              <a:rPr lang="de-DE" dirty="0"/>
              <a:t>Unterkapitel 2</a:t>
            </a:r>
          </a:p>
          <a:p>
            <a:pPr lvl="0"/>
            <a:r>
              <a:rPr lang="de-DE" dirty="0"/>
              <a:t>Kapitel 2</a:t>
            </a:r>
          </a:p>
          <a:p>
            <a:pPr lvl="1"/>
            <a:r>
              <a:rPr lang="de-DE" dirty="0"/>
              <a:t>Unterkapitel 1</a:t>
            </a:r>
          </a:p>
          <a:p>
            <a:pPr lvl="1"/>
            <a:r>
              <a:rPr lang="de-DE" dirty="0"/>
              <a:t>Unterkapitel 2</a:t>
            </a:r>
          </a:p>
          <a:p>
            <a:pPr lvl="0"/>
            <a:r>
              <a:rPr lang="de-DE" dirty="0"/>
              <a:t>Kapitel 3</a:t>
            </a:r>
          </a:p>
          <a:p>
            <a:pPr lvl="1"/>
            <a:r>
              <a:rPr lang="de-DE" dirty="0"/>
              <a:t>Unterkapitel 1</a:t>
            </a:r>
          </a:p>
          <a:p>
            <a:pPr lvl="1"/>
            <a:r>
              <a:rPr lang="de-DE" dirty="0"/>
              <a:t>Unterkapitel 2</a:t>
            </a:r>
          </a:p>
          <a:p>
            <a:pPr lvl="0"/>
            <a:r>
              <a:rPr lang="de-DE" dirty="0"/>
              <a:t>Kapitel 4</a:t>
            </a:r>
          </a:p>
          <a:p>
            <a:pPr lvl="1"/>
            <a:r>
              <a:rPr lang="de-DE" dirty="0"/>
              <a:t>Unterkapitel 1</a:t>
            </a:r>
          </a:p>
          <a:p>
            <a:pPr lvl="1"/>
            <a:r>
              <a:rPr lang="de-DE" dirty="0"/>
              <a:t>Unterkapitel 2</a:t>
            </a:r>
          </a:p>
          <a:p>
            <a:pPr lvl="0"/>
            <a:r>
              <a:rPr lang="de-DE" dirty="0"/>
              <a:t>Kapitel 5</a:t>
            </a:r>
          </a:p>
          <a:p>
            <a:pPr lvl="1"/>
            <a:r>
              <a:rPr lang="de-DE" dirty="0"/>
              <a:t>Unterkapitel 1</a:t>
            </a:r>
          </a:p>
          <a:p>
            <a:pPr lvl="1"/>
            <a:r>
              <a:rPr lang="de-DE" dirty="0"/>
              <a:t>Unterkapitel 2</a:t>
            </a:r>
          </a:p>
          <a:p>
            <a:pPr lvl="1"/>
            <a:endParaRPr lang="de-DE" dirty="0"/>
          </a:p>
        </p:txBody>
      </p:sp>
      <p:sp>
        <p:nvSpPr>
          <p:cNvPr id="5" name="Datumsplatzhalter 4"/>
          <p:cNvSpPr>
            <a:spLocks noGrp="1"/>
          </p:cNvSpPr>
          <p:nvPr>
            <p:ph type="dt" sz="half" idx="23"/>
          </p:nvPr>
        </p:nvSpPr>
        <p:spPr/>
        <p:txBody>
          <a:bodyPr/>
          <a:lstStyle/>
          <a:p>
            <a:fld id="{19CA4DF1-95EF-4B02-BD5F-0E1C16AA578B}" type="datetimeFigureOut">
              <a:rPr lang="de-DE" smtClean="0"/>
              <a:t>16.12.2024</a:t>
            </a:fld>
            <a:endParaRPr lang="de-DE"/>
          </a:p>
        </p:txBody>
      </p:sp>
      <p:sp>
        <p:nvSpPr>
          <p:cNvPr id="6" name="Fußzeilenplatzhalter 5"/>
          <p:cNvSpPr>
            <a:spLocks noGrp="1"/>
          </p:cNvSpPr>
          <p:nvPr>
            <p:ph type="ftr" sz="quarter" idx="24"/>
          </p:nvPr>
        </p:nvSpPr>
        <p:spPr/>
        <p:txBody>
          <a:bodyPr/>
          <a:lstStyle/>
          <a:p>
            <a:endParaRPr lang="de-DE"/>
          </a:p>
        </p:txBody>
      </p:sp>
      <p:sp>
        <p:nvSpPr>
          <p:cNvPr id="7" name="Foliennummernplatzhalter 6"/>
          <p:cNvSpPr>
            <a:spLocks noGrp="1"/>
          </p:cNvSpPr>
          <p:nvPr>
            <p:ph type="sldNum" sz="quarter" idx="25"/>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52796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agebild, schwarzer Text">
    <p:spTree>
      <p:nvGrpSpPr>
        <p:cNvPr id="1" name=""/>
        <p:cNvGrpSpPr/>
        <p:nvPr/>
      </p:nvGrpSpPr>
      <p:grpSpPr>
        <a:xfrm>
          <a:off x="0" y="0"/>
          <a:ext cx="0" cy="0"/>
          <a:chOff x="0" y="0"/>
          <a:chExt cx="0" cy="0"/>
        </a:xfrm>
      </p:grpSpPr>
      <p:sp>
        <p:nvSpPr>
          <p:cNvPr id="7" name="Bildplatzhalter 6"/>
          <p:cNvSpPr>
            <a:spLocks noGrp="1"/>
          </p:cNvSpPr>
          <p:nvPr>
            <p:ph type="pic" sz="quarter" idx="13"/>
          </p:nvPr>
        </p:nvSpPr>
        <p:spPr>
          <a:xfrm>
            <a:off x="0" y="0"/>
            <a:ext cx="9144000" cy="6196084"/>
          </a:xfrm>
        </p:spPr>
        <p:txBody>
          <a:bodyPr/>
          <a:lstStyle>
            <a:lvl1pPr marL="0" indent="0">
              <a:buNone/>
              <a:defRPr/>
            </a:lvl1pPr>
          </a:lstStyle>
          <a:p>
            <a:r>
              <a:rPr lang="de-DE"/>
              <a:t>Bild durch Klicken auf Symbol hinzufügen</a:t>
            </a:r>
            <a:endParaRPr lang="en-US" dirty="0"/>
          </a:p>
        </p:txBody>
      </p:sp>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und großes Imagebild</a:t>
            </a:r>
            <a:endParaRPr lang="en-US" dirty="0"/>
          </a:p>
        </p:txBody>
      </p:sp>
      <p:sp>
        <p:nvSpPr>
          <p:cNvPr id="6" name="Datumsplatzhalter 5"/>
          <p:cNvSpPr>
            <a:spLocks noGrp="1"/>
          </p:cNvSpPr>
          <p:nvPr>
            <p:ph type="dt" sz="half" idx="23"/>
          </p:nvPr>
        </p:nvSpPr>
        <p:spPr/>
        <p:txBody>
          <a:bodyPr/>
          <a:lstStyle/>
          <a:p>
            <a:fld id="{19CA4DF1-95EF-4B02-BD5F-0E1C16AA578B}" type="datetimeFigureOut">
              <a:rPr lang="de-DE" smtClean="0"/>
              <a:t>16.12.2024</a:t>
            </a:fld>
            <a:endParaRPr lang="de-DE"/>
          </a:p>
        </p:txBody>
      </p:sp>
      <p:sp>
        <p:nvSpPr>
          <p:cNvPr id="8" name="Fußzeilenplatzhalter 7"/>
          <p:cNvSpPr>
            <a:spLocks noGrp="1"/>
          </p:cNvSpPr>
          <p:nvPr>
            <p:ph type="ftr" sz="quarter" idx="24"/>
          </p:nvPr>
        </p:nvSpPr>
        <p:spPr/>
        <p:txBody>
          <a:bodyPr/>
          <a:lstStyle/>
          <a:p>
            <a:endParaRPr lang="de-DE"/>
          </a:p>
        </p:txBody>
      </p:sp>
      <p:sp>
        <p:nvSpPr>
          <p:cNvPr id="9" name="Foliennummernplatzhalter 8"/>
          <p:cNvSpPr>
            <a:spLocks noGrp="1"/>
          </p:cNvSpPr>
          <p:nvPr>
            <p:ph type="sldNum" sz="quarter" idx="25"/>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375023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magebild, weißer Text">
    <p:spTree>
      <p:nvGrpSpPr>
        <p:cNvPr id="1" name=""/>
        <p:cNvGrpSpPr/>
        <p:nvPr/>
      </p:nvGrpSpPr>
      <p:grpSpPr>
        <a:xfrm>
          <a:off x="0" y="0"/>
          <a:ext cx="0" cy="0"/>
          <a:chOff x="0" y="0"/>
          <a:chExt cx="0" cy="0"/>
        </a:xfrm>
      </p:grpSpPr>
      <p:sp>
        <p:nvSpPr>
          <p:cNvPr id="7" name="Bildplatzhalter 6"/>
          <p:cNvSpPr>
            <a:spLocks noGrp="1"/>
          </p:cNvSpPr>
          <p:nvPr>
            <p:ph type="pic" sz="quarter" idx="13"/>
          </p:nvPr>
        </p:nvSpPr>
        <p:spPr>
          <a:xfrm>
            <a:off x="0" y="0"/>
            <a:ext cx="9144000" cy="6197600"/>
          </a:xfrm>
        </p:spPr>
        <p:txBody>
          <a:bodyPr/>
          <a:lstStyle>
            <a:lvl1pPr marL="0" indent="0">
              <a:buNone/>
              <a:defRPr/>
            </a:lvl1pPr>
          </a:lstStyle>
          <a:p>
            <a:r>
              <a:rPr lang="de-DE"/>
              <a:t>Bild durch Klicken auf Symbol hinzufügen</a:t>
            </a:r>
            <a:endParaRPr lang="en-US"/>
          </a:p>
        </p:txBody>
      </p:sp>
      <p:sp>
        <p:nvSpPr>
          <p:cNvPr id="2" name="Title 1"/>
          <p:cNvSpPr>
            <a:spLocks noGrp="1"/>
          </p:cNvSpPr>
          <p:nvPr>
            <p:ph type="title" hasCustomPrompt="1"/>
          </p:nvPr>
        </p:nvSpPr>
        <p:spPr/>
        <p:txBody>
          <a:bodyPr/>
          <a:lstStyle>
            <a:lvl1pPr>
              <a:defRPr baseline="0">
                <a:solidFill>
                  <a:schemeClr val="bg1"/>
                </a:solidFill>
              </a:defRPr>
            </a:lvl1pPr>
          </a:lstStyle>
          <a:p>
            <a:r>
              <a:rPr lang="de-DE" dirty="0"/>
              <a:t>Platz für</a:t>
            </a:r>
            <a:br>
              <a:rPr lang="de-DE" dirty="0"/>
            </a:br>
            <a:r>
              <a:rPr lang="de-DE" dirty="0"/>
              <a:t>Titel und großes Imagebild</a:t>
            </a:r>
            <a:endParaRPr lang="en-US" dirty="0"/>
          </a:p>
        </p:txBody>
      </p:sp>
      <p:sp>
        <p:nvSpPr>
          <p:cNvPr id="3" name="Datumsplatzhalter 2"/>
          <p:cNvSpPr>
            <a:spLocks noGrp="1"/>
          </p:cNvSpPr>
          <p:nvPr>
            <p:ph type="dt" sz="half" idx="23"/>
          </p:nvPr>
        </p:nvSpPr>
        <p:spPr/>
        <p:txBody>
          <a:bodyPr/>
          <a:lstStyle/>
          <a:p>
            <a:fld id="{19CA4DF1-95EF-4B02-BD5F-0E1C16AA578B}" type="datetimeFigureOut">
              <a:rPr lang="de-DE" smtClean="0"/>
              <a:t>16.12.2024</a:t>
            </a:fld>
            <a:endParaRPr lang="de-DE"/>
          </a:p>
        </p:txBody>
      </p:sp>
      <p:sp>
        <p:nvSpPr>
          <p:cNvPr id="4" name="Fußzeilenplatzhalter 3"/>
          <p:cNvSpPr>
            <a:spLocks noGrp="1"/>
          </p:cNvSpPr>
          <p:nvPr>
            <p:ph type="ftr" sz="quarter" idx="24"/>
          </p:nvPr>
        </p:nvSpPr>
        <p:spPr/>
        <p:txBody>
          <a:bodyPr/>
          <a:lstStyle/>
          <a:p>
            <a:endParaRPr lang="de-DE"/>
          </a:p>
        </p:txBody>
      </p:sp>
      <p:sp>
        <p:nvSpPr>
          <p:cNvPr id="5" name="Foliennummernplatzhalter 4"/>
          <p:cNvSpPr>
            <a:spLocks noGrp="1"/>
          </p:cNvSpPr>
          <p:nvPr>
            <p:ph type="sldNum" sz="quarter" idx="25"/>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991103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dirty="0"/>
              <a:t>Platz für</a:t>
            </a:r>
            <a:br>
              <a:rPr lang="de-DE" dirty="0"/>
            </a:br>
            <a:r>
              <a:rPr lang="de-DE" dirty="0"/>
              <a:t>Titel und Text</a:t>
            </a:r>
            <a:endParaRPr lang="en-US" dirty="0"/>
          </a:p>
        </p:txBody>
      </p:sp>
      <p:sp>
        <p:nvSpPr>
          <p:cNvPr id="3" name="Content Placeholder 2"/>
          <p:cNvSpPr>
            <a:spLocks noGrp="1"/>
          </p:cNvSpPr>
          <p:nvPr>
            <p:ph sz="half" idx="1"/>
          </p:nvPr>
        </p:nvSpPr>
        <p:spPr>
          <a:xfrm>
            <a:off x="332929" y="1549797"/>
            <a:ext cx="8369186" cy="4650978"/>
          </a:xfrm>
        </p:spPr>
        <p:txBody>
          <a:bodyPr/>
          <a:lstStyle>
            <a:lvl1pPr>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extplatzhalter 5"/>
          <p:cNvSpPr>
            <a:spLocks noGrp="1"/>
          </p:cNvSpPr>
          <p:nvPr>
            <p:ph type="body" sz="quarter" idx="25" hasCustomPrompt="1"/>
          </p:nvPr>
        </p:nvSpPr>
        <p:spPr>
          <a:xfrm>
            <a:off x="332929" y="5921061"/>
            <a:ext cx="8376579" cy="278127"/>
          </a:xfr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4" name="Datumsplatzhalter 3"/>
          <p:cNvSpPr>
            <a:spLocks noGrp="1"/>
          </p:cNvSpPr>
          <p:nvPr>
            <p:ph type="dt" sz="half" idx="26"/>
          </p:nvPr>
        </p:nvSpPr>
        <p:spPr/>
        <p:txBody>
          <a:bodyPr/>
          <a:lstStyle/>
          <a:p>
            <a:fld id="{19CA4DF1-95EF-4B02-BD5F-0E1C16AA578B}" type="datetimeFigureOut">
              <a:rPr lang="de-DE" smtClean="0"/>
              <a:t>16.12.2024</a:t>
            </a:fld>
            <a:endParaRPr lang="de-DE"/>
          </a:p>
        </p:txBody>
      </p:sp>
      <p:sp>
        <p:nvSpPr>
          <p:cNvPr id="5" name="Fußzeilenplatzhalter 4"/>
          <p:cNvSpPr>
            <a:spLocks noGrp="1"/>
          </p:cNvSpPr>
          <p:nvPr>
            <p:ph type="ftr" sz="quarter" idx="27"/>
          </p:nvPr>
        </p:nvSpPr>
        <p:spPr/>
        <p:txBody>
          <a:bodyPr/>
          <a:lstStyle/>
          <a:p>
            <a:endParaRPr lang="de-DE"/>
          </a:p>
        </p:txBody>
      </p:sp>
      <p:sp>
        <p:nvSpPr>
          <p:cNvPr id="6" name="Foliennummernplatzhalter 5"/>
          <p:cNvSpPr>
            <a:spLocks noGrp="1"/>
          </p:cNvSpPr>
          <p:nvPr>
            <p:ph type="sldNum" sz="quarter" idx="28"/>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79456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Vergleich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dirty="0"/>
              <a:t>Platz für</a:t>
            </a:r>
            <a:br>
              <a:rPr lang="de-DE" dirty="0"/>
            </a:br>
            <a:r>
              <a:rPr lang="de-DE" dirty="0"/>
              <a:t>Titel und Vergleich</a:t>
            </a:r>
            <a:endParaRPr lang="en-US" dirty="0"/>
          </a:p>
        </p:txBody>
      </p:sp>
      <p:sp>
        <p:nvSpPr>
          <p:cNvPr id="3" name="Content Placeholder 2"/>
          <p:cNvSpPr>
            <a:spLocks noGrp="1"/>
          </p:cNvSpPr>
          <p:nvPr>
            <p:ph sz="half" idx="1"/>
          </p:nvPr>
        </p:nvSpPr>
        <p:spPr>
          <a:xfrm>
            <a:off x="332929" y="1549797"/>
            <a:ext cx="4065587" cy="4644000"/>
          </a:xfrm>
        </p:spPr>
        <p:txBody>
          <a:bodyPr/>
          <a:lstStyle>
            <a:lvl1pPr>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34734" y="1549797"/>
            <a:ext cx="4064518" cy="4644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Datumsplatzhalter 7"/>
          <p:cNvSpPr>
            <a:spLocks noGrp="1"/>
          </p:cNvSpPr>
          <p:nvPr>
            <p:ph type="dt" sz="half" idx="15"/>
          </p:nvPr>
        </p:nvSpPr>
        <p:spPr/>
        <p:txBody>
          <a:bodyPr/>
          <a:lstStyle/>
          <a:p>
            <a:fld id="{19CA4DF1-95EF-4B02-BD5F-0E1C16AA578B}" type="datetimeFigureOut">
              <a:rPr lang="de-DE" smtClean="0"/>
              <a:t>16.12.2024</a:t>
            </a:fld>
            <a:endParaRPr lang="de-DE"/>
          </a:p>
        </p:txBody>
      </p:sp>
      <p:sp>
        <p:nvSpPr>
          <p:cNvPr id="9" name="Fußzeilenplatzhalter 8"/>
          <p:cNvSpPr>
            <a:spLocks noGrp="1"/>
          </p:cNvSpPr>
          <p:nvPr>
            <p:ph type="ftr" sz="quarter" idx="16"/>
          </p:nvPr>
        </p:nvSpPr>
        <p:spPr/>
        <p:txBody>
          <a:bodyPr/>
          <a:lstStyle/>
          <a:p>
            <a:endParaRPr lang="de-DE"/>
          </a:p>
        </p:txBody>
      </p:sp>
      <p:sp>
        <p:nvSpPr>
          <p:cNvPr id="10" name="Foliennummernplatzhalter 9"/>
          <p:cNvSpPr>
            <a:spLocks noGrp="1"/>
          </p:cNvSpPr>
          <p:nvPr>
            <p:ph type="sldNum" sz="quarter" idx="17"/>
          </p:nvPr>
        </p:nvSpPr>
        <p:spPr/>
        <p:txBody>
          <a:bodyPr/>
          <a:lstStyle/>
          <a:p>
            <a:fld id="{78262EFD-3F68-4BE1-AD73-B50DF137FE78}" type="slidenum">
              <a:rPr lang="de-DE" smtClean="0"/>
              <a:t>‹Nr.›</a:t>
            </a:fld>
            <a:endParaRPr lang="de-DE"/>
          </a:p>
        </p:txBody>
      </p:sp>
    </p:spTree>
    <p:extLst>
      <p:ext uri="{BB962C8B-B14F-4D97-AF65-F5344CB8AC3E}">
        <p14:creationId xmlns:p14="http://schemas.microsoft.com/office/powerpoint/2010/main" val="116343056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1.emf"/><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7647" y="453330"/>
            <a:ext cx="8364468" cy="938696"/>
          </a:xfrm>
          <a:prstGeom prst="rect">
            <a:avLst/>
          </a:prstGeom>
        </p:spPr>
        <p:txBody>
          <a:bodyPr vert="horz" lIns="91440" tIns="45720" rIns="91440" bIns="45720" rtlCol="0" anchor="t">
            <a:noAutofit/>
          </a:bodyPr>
          <a:lstStyle/>
          <a:p>
            <a:r>
              <a:rPr lang="de-DE" dirty="0"/>
              <a:t>Titelmusterformat durch klicken bearbeiten</a:t>
            </a:r>
            <a:endParaRPr lang="en-US" dirty="0"/>
          </a:p>
        </p:txBody>
      </p:sp>
      <p:sp>
        <p:nvSpPr>
          <p:cNvPr id="3" name="Text Placeholder 2"/>
          <p:cNvSpPr>
            <a:spLocks noGrp="1"/>
          </p:cNvSpPr>
          <p:nvPr>
            <p:ph type="body" idx="1"/>
          </p:nvPr>
        </p:nvSpPr>
        <p:spPr>
          <a:xfrm>
            <a:off x="335890" y="1556057"/>
            <a:ext cx="8358988" cy="4648827"/>
          </a:xfrm>
          <a:prstGeom prst="rect">
            <a:avLst/>
          </a:prstGeom>
          <a:noFill/>
        </p:spPr>
        <p:txBody>
          <a:bodyPr vert="horz" lIns="91440" tIns="45720" rIns="91440" bIns="4572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2"/>
          </p:nvPr>
        </p:nvSpPr>
        <p:spPr>
          <a:xfrm>
            <a:off x="6580071" y="6411958"/>
            <a:ext cx="1117986" cy="365125"/>
          </a:xfrm>
          <a:prstGeom prst="rect">
            <a:avLst/>
          </a:prstGeom>
        </p:spPr>
        <p:txBody>
          <a:bodyPr vert="horz" lIns="91440" tIns="45720" rIns="91440" bIns="45720" rtlCol="0" anchor="ctr"/>
          <a:lstStyle>
            <a:lvl1pPr algn="l">
              <a:defRPr sz="800" b="0">
                <a:solidFill>
                  <a:schemeClr val="tx1"/>
                </a:solidFill>
                <a:latin typeface="+mn-lt"/>
              </a:defRPr>
            </a:lvl1pPr>
          </a:lstStyle>
          <a:p>
            <a:fld id="{19CA4DF1-95EF-4B02-BD5F-0E1C16AA578B}" type="datetimeFigureOut">
              <a:rPr lang="de-DE" smtClean="0"/>
              <a:t>16.12.2024</a:t>
            </a:fld>
            <a:endParaRPr lang="de-DE"/>
          </a:p>
        </p:txBody>
      </p:sp>
      <p:sp>
        <p:nvSpPr>
          <p:cNvPr id="5" name="Footer Placeholder 4"/>
          <p:cNvSpPr>
            <a:spLocks noGrp="1"/>
          </p:cNvSpPr>
          <p:nvPr>
            <p:ph type="ftr" sz="quarter" idx="3"/>
          </p:nvPr>
        </p:nvSpPr>
        <p:spPr>
          <a:xfrm>
            <a:off x="4320410" y="6334703"/>
            <a:ext cx="1952484" cy="365125"/>
          </a:xfrm>
          <a:prstGeom prst="rect">
            <a:avLst/>
          </a:prstGeom>
        </p:spPr>
        <p:txBody>
          <a:bodyPr vert="horz" lIns="91440" tIns="45720" rIns="91440" bIns="45720" rtlCol="0" anchor="b" anchorCtr="0"/>
          <a:lstStyle>
            <a:lvl1pPr algn="l">
              <a:defRPr sz="800" b="0">
                <a:solidFill>
                  <a:schemeClr val="tx1"/>
                </a:solidFill>
                <a:latin typeface="+mn-lt"/>
              </a:defRPr>
            </a:lvl1pPr>
          </a:lstStyle>
          <a:p>
            <a:endParaRPr lang="de-DE"/>
          </a:p>
        </p:txBody>
      </p:sp>
      <p:sp>
        <p:nvSpPr>
          <p:cNvPr id="6" name="Slide Number Placeholder 5"/>
          <p:cNvSpPr>
            <a:spLocks noGrp="1"/>
          </p:cNvSpPr>
          <p:nvPr>
            <p:ph type="sldNum" sz="quarter" idx="4"/>
          </p:nvPr>
        </p:nvSpPr>
        <p:spPr>
          <a:xfrm>
            <a:off x="8400256" y="6413230"/>
            <a:ext cx="402229" cy="365125"/>
          </a:xfrm>
          <a:prstGeom prst="rect">
            <a:avLst/>
          </a:prstGeom>
        </p:spPr>
        <p:txBody>
          <a:bodyPr vert="horz" lIns="91440" tIns="45720" rIns="91440" bIns="45720" rtlCol="0" anchor="ctr"/>
          <a:lstStyle>
            <a:lvl1pPr algn="r">
              <a:defRPr sz="800" b="0">
                <a:solidFill>
                  <a:schemeClr val="tx1"/>
                </a:solidFill>
                <a:latin typeface="+mn-lt"/>
              </a:defRPr>
            </a:lvl1pPr>
          </a:lstStyle>
          <a:p>
            <a:fld id="{78262EFD-3F68-4BE1-AD73-B50DF137FE78}" type="slidenum">
              <a:rPr lang="de-DE" smtClean="0"/>
              <a:t>‹Nr.›</a:t>
            </a:fld>
            <a:endParaRPr lang="de-DE"/>
          </a:p>
        </p:txBody>
      </p:sp>
      <p:pic>
        <p:nvPicPr>
          <p:cNvPr id="27" name="Grafik 26"/>
          <p:cNvPicPr>
            <a:picLocks noChangeAspect="1"/>
          </p:cNvPicPr>
          <p:nvPr/>
        </p:nvPicPr>
        <p:blipFill>
          <a:blip r:embed="rId46" cstate="print">
            <a:extLst>
              <a:ext uri="{28A0092B-C50C-407E-A947-70E740481C1C}">
                <a14:useLocalDpi xmlns:a14="http://schemas.microsoft.com/office/drawing/2010/main" val="0"/>
              </a:ext>
            </a:extLst>
          </a:blip>
          <a:stretch>
            <a:fillRect/>
          </a:stretch>
        </p:blipFill>
        <p:spPr>
          <a:xfrm>
            <a:off x="443498" y="6430581"/>
            <a:ext cx="1984916" cy="233999"/>
          </a:xfrm>
          <a:prstGeom prst="rect">
            <a:avLst/>
          </a:prstGeom>
        </p:spPr>
      </p:pic>
    </p:spTree>
    <p:extLst>
      <p:ext uri="{BB962C8B-B14F-4D97-AF65-F5344CB8AC3E}">
        <p14:creationId xmlns:p14="http://schemas.microsoft.com/office/powerpoint/2010/main" val="352671261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 id="2147483702" r:id="rId24"/>
    <p:sldLayoutId id="2147483703" r:id="rId25"/>
    <p:sldLayoutId id="2147483704" r:id="rId26"/>
    <p:sldLayoutId id="2147483705" r:id="rId27"/>
    <p:sldLayoutId id="2147483706" r:id="rId28"/>
    <p:sldLayoutId id="2147483707" r:id="rId29"/>
    <p:sldLayoutId id="2147483708" r:id="rId30"/>
    <p:sldLayoutId id="2147483710" r:id="rId31"/>
    <p:sldLayoutId id="2147483711" r:id="rId32"/>
    <p:sldLayoutId id="2147483712" r:id="rId33"/>
    <p:sldLayoutId id="2147483713" r:id="rId34"/>
    <p:sldLayoutId id="2147483714" r:id="rId35"/>
    <p:sldLayoutId id="2147483715" r:id="rId36"/>
    <p:sldLayoutId id="2147483716" r:id="rId37"/>
    <p:sldLayoutId id="2147483717" r:id="rId38"/>
    <p:sldLayoutId id="2147483718" r:id="rId39"/>
    <p:sldLayoutId id="2147483719" r:id="rId40"/>
    <p:sldLayoutId id="2147483720" r:id="rId41"/>
    <p:sldLayoutId id="2147483721" r:id="rId42"/>
    <p:sldLayoutId id="2147483722" r:id="rId43"/>
    <p:sldLayoutId id="2147483723" r:id="rId44"/>
  </p:sldLayoutIdLst>
  <p:txStyles>
    <p:titleStyle>
      <a:lvl1pPr algn="l" defTabSz="914400" rtl="0" eaLnBrk="1" latinLnBrk="0" hangingPunct="1">
        <a:lnSpc>
          <a:spcPct val="83000"/>
        </a:lnSpc>
        <a:spcBef>
          <a:spcPct val="0"/>
        </a:spcBef>
        <a:buNone/>
        <a:defRPr sz="3000" kern="1200" cap="none" baseline="0">
          <a:solidFill>
            <a:schemeClr val="tx1"/>
          </a:solidFill>
          <a:latin typeface="+mj-lt"/>
          <a:ea typeface="+mj-ea"/>
          <a:cs typeface="+mj-cs"/>
        </a:defRPr>
      </a:lvl1pPr>
    </p:titleStyle>
    <p:bodyStyle>
      <a:lvl1pPr marL="216000" indent="-216000" algn="l" defTabSz="914400" rtl="0" eaLnBrk="1" latinLnBrk="0" hangingPunct="1">
        <a:lnSpc>
          <a:spcPct val="105000"/>
        </a:lnSpc>
        <a:spcBef>
          <a:spcPts val="800"/>
        </a:spcBef>
        <a:buSzPct val="120000"/>
        <a:buFont typeface="Arial" panose="020B0604020202020204" pitchFamily="34" charset="0"/>
        <a:buChar char="•"/>
        <a:defRPr sz="2000" kern="1200">
          <a:solidFill>
            <a:schemeClr val="tx1"/>
          </a:solidFill>
          <a:latin typeface="+mn-lt"/>
          <a:ea typeface="+mn-ea"/>
          <a:cs typeface="+mn-cs"/>
        </a:defRPr>
      </a:lvl1pPr>
      <a:lvl2pPr marL="432000" indent="-216000" algn="l" defTabSz="914400" rtl="0" eaLnBrk="1" latinLnBrk="0" hangingPunct="1">
        <a:lnSpc>
          <a:spcPct val="105000"/>
        </a:lnSpc>
        <a:spcBef>
          <a:spcPts val="0"/>
        </a:spcBef>
        <a:buSzPct val="125000"/>
        <a:buFont typeface="Arial" panose="020B0604020202020204" pitchFamily="34" charset="0"/>
        <a:buChar char="◦"/>
        <a:tabLst/>
        <a:defRPr sz="2000" kern="1200">
          <a:solidFill>
            <a:schemeClr val="tx1"/>
          </a:solidFill>
          <a:latin typeface="+mn-lt"/>
          <a:ea typeface="+mn-ea"/>
          <a:cs typeface="+mn-cs"/>
        </a:defRPr>
      </a:lvl2pPr>
      <a:lvl3pPr marL="648000" indent="-216000" algn="l" defTabSz="914400" rtl="0" eaLnBrk="1" latinLnBrk="0" hangingPunct="1">
        <a:lnSpc>
          <a:spcPct val="105000"/>
        </a:lnSpc>
        <a:spcBef>
          <a:spcPts val="0"/>
        </a:spcBef>
        <a:buSzPct val="85000"/>
        <a:buFont typeface="Wingdings" panose="05000000000000000000" pitchFamily="2" charset="2"/>
        <a:buChar char=""/>
        <a:defRPr sz="1800" kern="1200">
          <a:solidFill>
            <a:schemeClr val="tx1"/>
          </a:solidFill>
          <a:latin typeface="+mn-lt"/>
          <a:ea typeface="+mn-ea"/>
          <a:cs typeface="+mn-cs"/>
        </a:defRPr>
      </a:lvl3pPr>
      <a:lvl4pPr marL="864000" indent="-216000" algn="l" defTabSz="914400" rtl="0" eaLnBrk="1" latinLnBrk="0" hangingPunct="1">
        <a:lnSpc>
          <a:spcPct val="105000"/>
        </a:lnSpc>
        <a:spcBef>
          <a:spcPts val="0"/>
        </a:spcBef>
        <a:buSzPct val="110000"/>
        <a:buFont typeface="Arial" panose="020B0604020202020204" pitchFamily="34" charset="0"/>
        <a:buChar char="-"/>
        <a:defRPr sz="1800" kern="1200">
          <a:solidFill>
            <a:schemeClr val="tx1"/>
          </a:solidFill>
          <a:latin typeface="+mn-lt"/>
          <a:ea typeface="+mn-ea"/>
          <a:cs typeface="+mn-cs"/>
        </a:defRPr>
      </a:lvl4pPr>
      <a:lvl5pPr marL="1080000" indent="-216000" algn="l" defTabSz="914400" rtl="0" eaLnBrk="1" latinLnBrk="0" hangingPunct="1">
        <a:lnSpc>
          <a:spcPct val="105000"/>
        </a:lnSpc>
        <a:spcBef>
          <a:spcPts val="0"/>
        </a:spcBef>
        <a:buSzPct val="65000"/>
        <a:buFont typeface="Wingdings 2" panose="050201020105070707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72">
          <p15:clr>
            <a:srgbClr val="F26B43"/>
          </p15:clr>
        </p15:guide>
        <p15:guide id="4" orient="horz" pos="4178">
          <p15:clr>
            <a:srgbClr val="F26B43"/>
          </p15:clr>
        </p15:guide>
        <p15:guide id="5" pos="539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mailto:Julia.schuster@jku.at" TargetMode="External"/><Relationship Id="rId2" Type="http://schemas.openxmlformats.org/officeDocument/2006/relationships/notesSlide" Target="../notesSlides/notesSlide20.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3" Type="http://schemas.openxmlformats.org/officeDocument/2006/relationships/hyperlink" Target="mailto:doris.weichselbaumer@jku.at"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hyperlink" Target="mailto:frederic.heine@jku.a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237" y="1457432"/>
            <a:ext cx="7844401" cy="1943630"/>
          </a:xfrm>
        </p:spPr>
        <p:txBody>
          <a:bodyPr/>
          <a:lstStyle/>
          <a:p>
            <a:r>
              <a:rPr lang="de-AT" sz="4800" dirty="0"/>
              <a:t>Dritter Frauenbericht der Stadt Linz</a:t>
            </a:r>
            <a:endParaRPr lang="en-US" sz="4800" dirty="0"/>
          </a:p>
        </p:txBody>
      </p:sp>
      <p:sp>
        <p:nvSpPr>
          <p:cNvPr id="3" name="Untertitel 2"/>
          <p:cNvSpPr>
            <a:spLocks noGrp="1"/>
          </p:cNvSpPr>
          <p:nvPr>
            <p:ph type="subTitle" idx="1"/>
          </p:nvPr>
        </p:nvSpPr>
        <p:spPr/>
        <p:txBody>
          <a:bodyPr/>
          <a:lstStyle/>
          <a:p>
            <a:r>
              <a:rPr lang="de-AT" sz="1800" dirty="0"/>
              <a:t>Pressekonferenz</a:t>
            </a:r>
          </a:p>
          <a:p>
            <a:r>
              <a:rPr lang="de-AT" sz="1800" dirty="0"/>
              <a:t>Linz, 17. Dezember 2024 </a:t>
            </a:r>
          </a:p>
          <a:p>
            <a:r>
              <a:rPr lang="de-AT" sz="1800" dirty="0"/>
              <a:t>Univ.-Prof.</a:t>
            </a:r>
            <a:r>
              <a:rPr lang="de-AT" sz="1800" baseline="30000" dirty="0"/>
              <a:t>in</a:t>
            </a:r>
            <a:r>
              <a:rPr lang="de-AT" sz="1800" dirty="0"/>
              <a:t> Doris Weichselbaumer, Frederic Heine PhD</a:t>
            </a:r>
          </a:p>
        </p:txBody>
      </p:sp>
      <p:pic>
        <p:nvPicPr>
          <p:cNvPr id="1026" name="Picture 2" descr="I:\ifg\institut\Institutslogos\logo_li_2z.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237" y="5932430"/>
            <a:ext cx="2157464" cy="5555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11926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99563660-6FB5-40BF-B07A-63F6DFDCFBE9}"/>
              </a:ext>
            </a:extLst>
          </p:cNvPr>
          <p:cNvPicPr>
            <a:picLocks noChangeAspect="1"/>
          </p:cNvPicPr>
          <p:nvPr/>
        </p:nvPicPr>
        <p:blipFill>
          <a:blip r:embed="rId2"/>
          <a:stretch>
            <a:fillRect/>
          </a:stretch>
        </p:blipFill>
        <p:spPr>
          <a:xfrm>
            <a:off x="568199" y="1499592"/>
            <a:ext cx="8007602" cy="4432974"/>
          </a:xfrm>
          <a:prstGeom prst="rect">
            <a:avLst/>
          </a:prstGeom>
        </p:spPr>
      </p:pic>
      <p:sp>
        <p:nvSpPr>
          <p:cNvPr id="2" name="Titel 1">
            <a:extLst>
              <a:ext uri="{FF2B5EF4-FFF2-40B4-BE49-F238E27FC236}">
                <a16:creationId xmlns:a16="http://schemas.microsoft.com/office/drawing/2014/main" id="{31B8EBB6-A84C-4111-86F7-3F204CA385EF}"/>
              </a:ext>
            </a:extLst>
          </p:cNvPr>
          <p:cNvSpPr>
            <a:spLocks noGrp="1"/>
          </p:cNvSpPr>
          <p:nvPr>
            <p:ph type="title"/>
          </p:nvPr>
        </p:nvSpPr>
        <p:spPr/>
        <p:txBody>
          <a:bodyPr/>
          <a:lstStyle/>
          <a:p>
            <a:r>
              <a:rPr lang="de-DE" dirty="0"/>
              <a:t>Bildung</a:t>
            </a:r>
            <a:br>
              <a:rPr lang="de-DE" dirty="0"/>
            </a:br>
            <a:endParaRPr lang="de-DE" dirty="0"/>
          </a:p>
        </p:txBody>
      </p:sp>
      <p:cxnSp>
        <p:nvCxnSpPr>
          <p:cNvPr id="8" name="Gerader Verbinder 7">
            <a:extLst>
              <a:ext uri="{FF2B5EF4-FFF2-40B4-BE49-F238E27FC236}">
                <a16:creationId xmlns:a16="http://schemas.microsoft.com/office/drawing/2014/main" id="{C5ED6BBF-5A37-6DF7-1B7D-6AD16366A43D}"/>
              </a:ext>
            </a:extLst>
          </p:cNvPr>
          <p:cNvCxnSpPr/>
          <p:nvPr/>
        </p:nvCxnSpPr>
        <p:spPr>
          <a:xfrm>
            <a:off x="7724903" y="3494905"/>
            <a:ext cx="54864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9" name="Gerader Verbinder 8">
            <a:extLst>
              <a:ext uri="{FF2B5EF4-FFF2-40B4-BE49-F238E27FC236}">
                <a16:creationId xmlns:a16="http://schemas.microsoft.com/office/drawing/2014/main" id="{0E383651-A6CD-3BD8-4A3A-46CED8DCE735}"/>
              </a:ext>
            </a:extLst>
          </p:cNvPr>
          <p:cNvCxnSpPr/>
          <p:nvPr/>
        </p:nvCxnSpPr>
        <p:spPr>
          <a:xfrm>
            <a:off x="7724903" y="4829929"/>
            <a:ext cx="54864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10" name="Gerader Verbinder 9">
            <a:extLst>
              <a:ext uri="{FF2B5EF4-FFF2-40B4-BE49-F238E27FC236}">
                <a16:creationId xmlns:a16="http://schemas.microsoft.com/office/drawing/2014/main" id="{5A11F110-2208-2A40-8959-477A79945A09}"/>
              </a:ext>
            </a:extLst>
          </p:cNvPr>
          <p:cNvCxnSpPr/>
          <p:nvPr/>
        </p:nvCxnSpPr>
        <p:spPr>
          <a:xfrm>
            <a:off x="7724903" y="5932566"/>
            <a:ext cx="54864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11" name="Gerader Verbinder 10">
            <a:extLst>
              <a:ext uri="{FF2B5EF4-FFF2-40B4-BE49-F238E27FC236}">
                <a16:creationId xmlns:a16="http://schemas.microsoft.com/office/drawing/2014/main" id="{1B9C9462-00C1-6159-5C1C-B6AE154A183F}"/>
              </a:ext>
            </a:extLst>
          </p:cNvPr>
          <p:cNvCxnSpPr/>
          <p:nvPr/>
        </p:nvCxnSpPr>
        <p:spPr>
          <a:xfrm>
            <a:off x="7724903" y="3318121"/>
            <a:ext cx="54864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12" name="Gerader Verbinder 11">
            <a:extLst>
              <a:ext uri="{FF2B5EF4-FFF2-40B4-BE49-F238E27FC236}">
                <a16:creationId xmlns:a16="http://schemas.microsoft.com/office/drawing/2014/main" id="{485A2A92-872B-4A77-4150-E6A1E4143256}"/>
              </a:ext>
            </a:extLst>
          </p:cNvPr>
          <p:cNvCxnSpPr/>
          <p:nvPr/>
        </p:nvCxnSpPr>
        <p:spPr>
          <a:xfrm>
            <a:off x="7724903" y="4183753"/>
            <a:ext cx="54864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13" name="Gerader Verbinder 12">
            <a:extLst>
              <a:ext uri="{FF2B5EF4-FFF2-40B4-BE49-F238E27FC236}">
                <a16:creationId xmlns:a16="http://schemas.microsoft.com/office/drawing/2014/main" id="{CFEA0881-C5C8-E550-7F91-1E2BC48586AD}"/>
              </a:ext>
            </a:extLst>
          </p:cNvPr>
          <p:cNvCxnSpPr/>
          <p:nvPr/>
        </p:nvCxnSpPr>
        <p:spPr>
          <a:xfrm>
            <a:off x="7724903" y="5470009"/>
            <a:ext cx="54864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14" name="Gerader Verbinder 13">
            <a:extLst>
              <a:ext uri="{FF2B5EF4-FFF2-40B4-BE49-F238E27FC236}">
                <a16:creationId xmlns:a16="http://schemas.microsoft.com/office/drawing/2014/main" id="{C9273C82-D40B-A136-D672-11F0E8201FD3}"/>
              </a:ext>
            </a:extLst>
          </p:cNvPr>
          <p:cNvCxnSpPr/>
          <p:nvPr/>
        </p:nvCxnSpPr>
        <p:spPr>
          <a:xfrm>
            <a:off x="7724903" y="5037193"/>
            <a:ext cx="54864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15" name="Gerader Verbinder 14">
            <a:extLst>
              <a:ext uri="{FF2B5EF4-FFF2-40B4-BE49-F238E27FC236}">
                <a16:creationId xmlns:a16="http://schemas.microsoft.com/office/drawing/2014/main" id="{B33BE4E5-9DE6-8345-AAC5-12219E0AE52C}"/>
              </a:ext>
            </a:extLst>
          </p:cNvPr>
          <p:cNvCxnSpPr/>
          <p:nvPr/>
        </p:nvCxnSpPr>
        <p:spPr>
          <a:xfrm>
            <a:off x="7724903" y="5718102"/>
            <a:ext cx="548640"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24344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B8EBB6-A84C-4111-86F7-3F204CA385EF}"/>
              </a:ext>
            </a:extLst>
          </p:cNvPr>
          <p:cNvSpPr>
            <a:spLocks noGrp="1"/>
          </p:cNvSpPr>
          <p:nvPr>
            <p:ph type="title"/>
          </p:nvPr>
        </p:nvSpPr>
        <p:spPr/>
        <p:txBody>
          <a:bodyPr/>
          <a:lstStyle/>
          <a:p>
            <a:r>
              <a:rPr lang="de-DE" dirty="0"/>
              <a:t>Bildung</a:t>
            </a:r>
          </a:p>
        </p:txBody>
      </p:sp>
      <p:pic>
        <p:nvPicPr>
          <p:cNvPr id="3" name="Grafik 2">
            <a:extLst>
              <a:ext uri="{FF2B5EF4-FFF2-40B4-BE49-F238E27FC236}">
                <a16:creationId xmlns:a16="http://schemas.microsoft.com/office/drawing/2014/main" id="{A2584284-74E5-4F8A-8B8E-5E58167350F7}"/>
              </a:ext>
            </a:extLst>
          </p:cNvPr>
          <p:cNvPicPr>
            <a:picLocks noChangeAspect="1"/>
          </p:cNvPicPr>
          <p:nvPr/>
        </p:nvPicPr>
        <p:blipFill>
          <a:blip r:embed="rId3"/>
          <a:stretch>
            <a:fillRect/>
          </a:stretch>
        </p:blipFill>
        <p:spPr>
          <a:xfrm>
            <a:off x="881893" y="957132"/>
            <a:ext cx="7380213" cy="5447538"/>
          </a:xfrm>
          <a:prstGeom prst="rect">
            <a:avLst/>
          </a:prstGeom>
        </p:spPr>
      </p:pic>
    </p:spTree>
    <p:extLst>
      <p:ext uri="{BB962C8B-B14F-4D97-AF65-F5344CB8AC3E}">
        <p14:creationId xmlns:p14="http://schemas.microsoft.com/office/powerpoint/2010/main" val="1756266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p:txBody>
          <a:bodyPr>
            <a:normAutofit/>
          </a:bodyPr>
          <a:lstStyle/>
          <a:p>
            <a:pPr>
              <a:spcAft>
                <a:spcPts val="900"/>
              </a:spcAft>
            </a:pPr>
            <a:r>
              <a:rPr lang="de-AT" dirty="0"/>
              <a:t>Erwerbsarbeit</a:t>
            </a:r>
            <a:endParaRPr lang="en-US" dirty="0"/>
          </a:p>
        </p:txBody>
      </p:sp>
      <p:sp>
        <p:nvSpPr>
          <p:cNvPr id="3" name="Inhaltsplatzhalter 2"/>
          <p:cNvSpPr>
            <a:spLocks noGrp="1"/>
          </p:cNvSpPr>
          <p:nvPr>
            <p:ph sz="half" idx="1"/>
          </p:nvPr>
        </p:nvSpPr>
        <p:spPr>
          <a:xfrm>
            <a:off x="332929" y="1235676"/>
            <a:ext cx="8369186" cy="4965099"/>
          </a:xfrm>
          <a:ln>
            <a:noFill/>
          </a:ln>
        </p:spPr>
        <p:txBody>
          <a:bodyPr>
            <a:normAutofit/>
          </a:bodyPr>
          <a:lstStyle/>
          <a:p>
            <a:pPr>
              <a:spcBef>
                <a:spcPts val="0"/>
              </a:spcBef>
              <a:spcAft>
                <a:spcPts val="450"/>
              </a:spcAft>
            </a:pPr>
            <a:r>
              <a:rPr lang="de-AT" dirty="0"/>
              <a:t>78,9% (+4.9 PP </a:t>
            </a:r>
            <a:r>
              <a:rPr lang="de-AT" dirty="0" err="1"/>
              <a:t>ggü</a:t>
            </a:r>
            <a:r>
              <a:rPr lang="de-AT" dirty="0"/>
              <a:t>. 2016) der Linzer Frauen im erwerbsfähigen Alter waren 2023 am Arbeitsmarkt beteiligt.</a:t>
            </a:r>
          </a:p>
          <a:p>
            <a:pPr>
              <a:spcBef>
                <a:spcPts val="0"/>
              </a:spcBef>
              <a:spcAft>
                <a:spcPts val="450"/>
              </a:spcAft>
            </a:pPr>
            <a:r>
              <a:rPr lang="de-AT" dirty="0"/>
              <a:t>Mehr als die Hälfte (51,1%; +3,1 PP </a:t>
            </a:r>
            <a:r>
              <a:rPr lang="de-AT" dirty="0" err="1"/>
              <a:t>ggü</a:t>
            </a:r>
            <a:r>
              <a:rPr lang="de-AT" dirty="0"/>
              <a:t>. 2015; + 10 PP </a:t>
            </a:r>
            <a:r>
              <a:rPr lang="de-AT" dirty="0" err="1"/>
              <a:t>ggü</a:t>
            </a:r>
            <a:r>
              <a:rPr lang="de-AT" dirty="0"/>
              <a:t>. 2008) der erwerbstätigen Linzerinnen waren 2020 teilzeitbeschäftigt (bei Männern sind es nur 17,7%). Gründe:</a:t>
            </a:r>
          </a:p>
          <a:p>
            <a:pPr lvl="1">
              <a:spcAft>
                <a:spcPts val="450"/>
              </a:spcAft>
            </a:pPr>
            <a:r>
              <a:rPr lang="de-AT" dirty="0"/>
              <a:t>bei 0- bis 2-Jährigen Kindern schlecht ausgebaute Kinderbetreuung.</a:t>
            </a:r>
          </a:p>
          <a:p>
            <a:pPr lvl="1">
              <a:spcAft>
                <a:spcPts val="450"/>
              </a:spcAft>
            </a:pPr>
            <a:r>
              <a:rPr lang="de-AT" dirty="0"/>
              <a:t>Weiterhin minimale Partizipation von Männern an der Sorgearbeit.    Ö: nur 16,7% der Väter gehen in Karenz, Tendenz rückläufig; nur </a:t>
            </a:r>
            <a:r>
              <a:rPr lang="de-AT" dirty="0" err="1"/>
              <a:t>ca</a:t>
            </a:r>
            <a:r>
              <a:rPr lang="de-AT" dirty="0"/>
              <a:t> 3% der Kinderbetreuungsgeldbeziehenden sind Männer (OECD). </a:t>
            </a:r>
          </a:p>
          <a:p>
            <a:pPr>
              <a:spcBef>
                <a:spcPts val="0"/>
              </a:spcBef>
              <a:spcAft>
                <a:spcPts val="450"/>
              </a:spcAft>
            </a:pPr>
            <a:r>
              <a:rPr lang="de-AT" dirty="0"/>
              <a:t>Die horizontale Arbeitsmarktsegregation ist in Linz stark ausgeprägt, insb. im Gesundheits- und Sozialwesen und Herstellung von Waren.</a:t>
            </a:r>
          </a:p>
          <a:p>
            <a:pPr>
              <a:spcBef>
                <a:spcPts val="0"/>
              </a:spcBef>
              <a:spcAft>
                <a:spcPts val="450"/>
              </a:spcAft>
            </a:pPr>
            <a:endParaRPr lang="de-AT" sz="1800" dirty="0"/>
          </a:p>
        </p:txBody>
      </p:sp>
      <p:sp>
        <p:nvSpPr>
          <p:cNvPr id="4" name="Foliennummernplatzhalter 3"/>
          <p:cNvSpPr>
            <a:spLocks noGrp="1"/>
          </p:cNvSpPr>
          <p:nvPr>
            <p:ph type="sldNum" sz="quarter" idx="28"/>
          </p:nvPr>
        </p:nvSpPr>
        <p:spPr/>
        <p:txBody>
          <a:bodyPr/>
          <a:lstStyle/>
          <a:p>
            <a:fld id="{68F3185B-C653-42AE-8B74-FF214C291574}" type="slidenum">
              <a:rPr lang="en-US" smtClean="0"/>
              <a:pPr/>
              <a:t>12</a:t>
            </a:fld>
            <a:endParaRPr lang="en-US"/>
          </a:p>
        </p:txBody>
      </p:sp>
    </p:spTree>
    <p:extLst>
      <p:ext uri="{BB962C8B-B14F-4D97-AF65-F5344CB8AC3E}">
        <p14:creationId xmlns:p14="http://schemas.microsoft.com/office/powerpoint/2010/main" val="403690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D70493-EDDD-9A70-3313-C7ECC666C38E}"/>
              </a:ext>
            </a:extLst>
          </p:cNvPr>
          <p:cNvSpPr>
            <a:spLocks noGrp="1"/>
          </p:cNvSpPr>
          <p:nvPr>
            <p:ph type="title"/>
          </p:nvPr>
        </p:nvSpPr>
        <p:spPr/>
        <p:txBody>
          <a:bodyPr/>
          <a:lstStyle/>
          <a:p>
            <a:r>
              <a:rPr lang="de-AT" dirty="0"/>
              <a:t>Erwerbsarbeit</a:t>
            </a:r>
          </a:p>
        </p:txBody>
      </p:sp>
      <p:sp>
        <p:nvSpPr>
          <p:cNvPr id="4" name="Textplatzhalter 3">
            <a:extLst>
              <a:ext uri="{FF2B5EF4-FFF2-40B4-BE49-F238E27FC236}">
                <a16:creationId xmlns:a16="http://schemas.microsoft.com/office/drawing/2014/main" id="{3EF56E2D-1073-8C80-057B-90A4A0FB3C59}"/>
              </a:ext>
            </a:extLst>
          </p:cNvPr>
          <p:cNvSpPr>
            <a:spLocks noGrp="1"/>
          </p:cNvSpPr>
          <p:nvPr>
            <p:ph type="body" sz="quarter" idx="25"/>
          </p:nvPr>
        </p:nvSpPr>
        <p:spPr/>
        <p:txBody>
          <a:bodyPr/>
          <a:lstStyle/>
          <a:p>
            <a:endParaRPr lang="de-AT"/>
          </a:p>
        </p:txBody>
      </p:sp>
      <p:graphicFrame>
        <p:nvGraphicFramePr>
          <p:cNvPr id="5" name="Inhaltsplatzhalter 4">
            <a:extLst>
              <a:ext uri="{FF2B5EF4-FFF2-40B4-BE49-F238E27FC236}">
                <a16:creationId xmlns:a16="http://schemas.microsoft.com/office/drawing/2014/main" id="{D65C4892-CE96-98E7-DC6A-500B65FD4DF9}"/>
              </a:ext>
            </a:extLst>
          </p:cNvPr>
          <p:cNvGraphicFramePr>
            <a:graphicFrameLocks noGrp="1"/>
          </p:cNvGraphicFramePr>
          <p:nvPr>
            <p:ph sz="half" idx="1"/>
            <p:extLst>
              <p:ext uri="{D42A27DB-BD31-4B8C-83A1-F6EECF244321}">
                <p14:modId xmlns:p14="http://schemas.microsoft.com/office/powerpoint/2010/main" val="4294100751"/>
              </p:ext>
            </p:extLst>
          </p:nvPr>
        </p:nvGraphicFramePr>
        <p:xfrm>
          <a:off x="333374" y="1011936"/>
          <a:ext cx="8810625" cy="55351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205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p:txBody>
          <a:bodyPr>
            <a:normAutofit/>
          </a:bodyPr>
          <a:lstStyle/>
          <a:p>
            <a:pPr marL="0" indent="0">
              <a:spcBef>
                <a:spcPts val="0"/>
              </a:spcBef>
              <a:spcAft>
                <a:spcPts val="450"/>
              </a:spcAft>
              <a:buNone/>
            </a:pPr>
            <a:r>
              <a:rPr lang="de-AT" b="1" dirty="0"/>
              <a:t>Sozioökonomische Lage</a:t>
            </a:r>
          </a:p>
        </p:txBody>
      </p:sp>
      <p:sp>
        <p:nvSpPr>
          <p:cNvPr id="3" name="Inhaltsplatzhalter 2"/>
          <p:cNvSpPr>
            <a:spLocks noGrp="1"/>
          </p:cNvSpPr>
          <p:nvPr>
            <p:ph sz="half" idx="1"/>
          </p:nvPr>
        </p:nvSpPr>
        <p:spPr>
          <a:xfrm>
            <a:off x="332929" y="1392026"/>
            <a:ext cx="8369186" cy="4808749"/>
          </a:xfrm>
          <a:ln>
            <a:noFill/>
          </a:ln>
        </p:spPr>
        <p:txBody>
          <a:bodyPr>
            <a:normAutofit/>
          </a:bodyPr>
          <a:lstStyle/>
          <a:p>
            <a:pPr>
              <a:spcBef>
                <a:spcPts val="0"/>
              </a:spcBef>
              <a:spcAft>
                <a:spcPts val="450"/>
              </a:spcAft>
            </a:pPr>
            <a:r>
              <a:rPr lang="de-AT" dirty="0"/>
              <a:t>2023 verdienten Linzer Frauen durchschnittlich nur 63,3% vom durchschnittlichen Monatsbruttogehalt der Linzer Männer (+2,1PP </a:t>
            </a:r>
            <a:r>
              <a:rPr lang="de-AT" dirty="0" err="1"/>
              <a:t>ggü</a:t>
            </a:r>
            <a:r>
              <a:rPr lang="de-AT" dirty="0"/>
              <a:t>. 2015); d.h. Einkommensdifferenz: 36,7%, bei Arbeiterinnen sog. 43,4%</a:t>
            </a:r>
          </a:p>
          <a:p>
            <a:pPr lvl="1">
              <a:spcAft>
                <a:spcPts val="450"/>
              </a:spcAft>
            </a:pPr>
            <a:r>
              <a:rPr lang="de-AT" dirty="0"/>
              <a:t>nur ganzjährig Vollzeiterwerbstätige: Einkommensdifferenz: 15,1%</a:t>
            </a:r>
          </a:p>
          <a:p>
            <a:pPr marL="243000" lvl="1">
              <a:spcAft>
                <a:spcPts val="450"/>
              </a:spcAft>
              <a:buFont typeface="Wingdings 2" panose="05020102010507070707" pitchFamily="18" charset="2"/>
              <a:buChar char=""/>
            </a:pPr>
            <a:endParaRPr lang="de-AT" dirty="0"/>
          </a:p>
        </p:txBody>
      </p:sp>
      <p:sp>
        <p:nvSpPr>
          <p:cNvPr id="4" name="Foliennummernplatzhalter 3"/>
          <p:cNvSpPr>
            <a:spLocks noGrp="1"/>
          </p:cNvSpPr>
          <p:nvPr>
            <p:ph type="sldNum" sz="quarter" idx="28"/>
          </p:nvPr>
        </p:nvSpPr>
        <p:spPr/>
        <p:txBody>
          <a:bodyPr/>
          <a:lstStyle/>
          <a:p>
            <a:fld id="{68F3185B-C653-42AE-8B74-FF214C291574}" type="slidenum">
              <a:rPr lang="en-US" smtClean="0"/>
              <a:pPr/>
              <a:t>14</a:t>
            </a:fld>
            <a:endParaRPr lang="en-US"/>
          </a:p>
        </p:txBody>
      </p:sp>
      <p:graphicFrame>
        <p:nvGraphicFramePr>
          <p:cNvPr id="7" name="Diagramm 6">
            <a:extLst>
              <a:ext uri="{FF2B5EF4-FFF2-40B4-BE49-F238E27FC236}">
                <a16:creationId xmlns:a16="http://schemas.microsoft.com/office/drawing/2014/main" id="{E0A22368-85A6-4101-AE04-E98B01F0E8B2}"/>
              </a:ext>
            </a:extLst>
          </p:cNvPr>
          <p:cNvGraphicFramePr>
            <a:graphicFrameLocks/>
          </p:cNvGraphicFramePr>
          <p:nvPr>
            <p:extLst>
              <p:ext uri="{D42A27DB-BD31-4B8C-83A1-F6EECF244321}">
                <p14:modId xmlns:p14="http://schemas.microsoft.com/office/powerpoint/2010/main" val="795137745"/>
              </p:ext>
            </p:extLst>
          </p:nvPr>
        </p:nvGraphicFramePr>
        <p:xfrm>
          <a:off x="434492" y="3052119"/>
          <a:ext cx="8046390" cy="37262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5316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83E45-5165-E377-93E9-04E1A28E9DFC}"/>
            </a:ext>
          </a:extLst>
        </p:cNvPr>
        <p:cNvGrpSpPr/>
        <p:nvPr/>
      </p:nvGrpSpPr>
      <p:grpSpPr>
        <a:xfrm>
          <a:off x="0" y="0"/>
          <a:ext cx="0" cy="0"/>
          <a:chOff x="0" y="0"/>
          <a:chExt cx="0" cy="0"/>
        </a:xfrm>
      </p:grpSpPr>
      <p:sp>
        <p:nvSpPr>
          <p:cNvPr id="6" name="Titel 1">
            <a:extLst>
              <a:ext uri="{FF2B5EF4-FFF2-40B4-BE49-F238E27FC236}">
                <a16:creationId xmlns:a16="http://schemas.microsoft.com/office/drawing/2014/main" id="{513526B5-C306-B24C-A536-EC3E3A152198}"/>
              </a:ext>
            </a:extLst>
          </p:cNvPr>
          <p:cNvSpPr>
            <a:spLocks noGrp="1"/>
          </p:cNvSpPr>
          <p:nvPr>
            <p:ph type="title"/>
          </p:nvPr>
        </p:nvSpPr>
        <p:spPr/>
        <p:txBody>
          <a:bodyPr>
            <a:normAutofit/>
          </a:bodyPr>
          <a:lstStyle/>
          <a:p>
            <a:pPr marL="0" indent="0">
              <a:spcBef>
                <a:spcPts val="0"/>
              </a:spcBef>
              <a:spcAft>
                <a:spcPts val="450"/>
              </a:spcAft>
              <a:buNone/>
            </a:pPr>
            <a:r>
              <a:rPr lang="de-AT" b="1" dirty="0"/>
              <a:t>Sozioökonomische Lage</a:t>
            </a:r>
          </a:p>
        </p:txBody>
      </p:sp>
      <p:sp>
        <p:nvSpPr>
          <p:cNvPr id="3" name="Inhaltsplatzhalter 2">
            <a:extLst>
              <a:ext uri="{FF2B5EF4-FFF2-40B4-BE49-F238E27FC236}">
                <a16:creationId xmlns:a16="http://schemas.microsoft.com/office/drawing/2014/main" id="{01229856-EA14-9226-DEF4-C8EEE410E1CA}"/>
              </a:ext>
            </a:extLst>
          </p:cNvPr>
          <p:cNvSpPr>
            <a:spLocks noGrp="1"/>
          </p:cNvSpPr>
          <p:nvPr>
            <p:ph sz="half" idx="1"/>
          </p:nvPr>
        </p:nvSpPr>
        <p:spPr>
          <a:xfrm>
            <a:off x="332929" y="1392026"/>
            <a:ext cx="8369186" cy="4808749"/>
          </a:xfrm>
          <a:ln>
            <a:noFill/>
          </a:ln>
        </p:spPr>
        <p:txBody>
          <a:bodyPr>
            <a:normAutofit/>
          </a:bodyPr>
          <a:lstStyle/>
          <a:p>
            <a:pPr>
              <a:spcAft>
                <a:spcPts val="450"/>
              </a:spcAft>
            </a:pPr>
            <a:r>
              <a:rPr lang="de-AT" dirty="0"/>
              <a:t>2021 lag der Einkommensunterschied in der Pension im Durchschnitt bei 25,7%; der höchste Pension Gap unter den Landeshauptstädten.</a:t>
            </a:r>
          </a:p>
          <a:p>
            <a:pPr>
              <a:spcAft>
                <a:spcPts val="450"/>
              </a:spcAft>
            </a:pPr>
            <a:r>
              <a:rPr lang="de-AT" dirty="0"/>
              <a:t>Daten zu Armutsgefährdung liegen für Linz nicht vor</a:t>
            </a:r>
          </a:p>
          <a:p>
            <a:pPr lvl="1">
              <a:spcAft>
                <a:spcPts val="450"/>
              </a:spcAft>
            </a:pPr>
            <a:r>
              <a:rPr lang="de-AT" dirty="0"/>
              <a:t>Ö: Alleinerziehende (41%) &amp; Seniorinnen (28%) besonders armutsgefährdet.</a:t>
            </a:r>
          </a:p>
          <a:p>
            <a:pPr lvl="1">
              <a:spcAft>
                <a:spcPts val="450"/>
              </a:spcAft>
            </a:pPr>
            <a:r>
              <a:rPr lang="de-AT" dirty="0"/>
              <a:t>Österreichische und oberösterreichische Daten zeigen zunehmend steigende Lebenskosten als Überschuldungsgrund. </a:t>
            </a:r>
          </a:p>
          <a:p>
            <a:pPr lvl="1">
              <a:spcAft>
                <a:spcPts val="450"/>
              </a:spcAft>
            </a:pPr>
            <a:r>
              <a:rPr lang="de-AT" dirty="0"/>
              <a:t>Insbesondere bei Pensionistinnen (aufgrund des hohen Pension Gap und der Altersstruktur in Linz) und Alleinerziehenden könnte ein Armuts- und Schuldenproblem vorliegen. </a:t>
            </a:r>
          </a:p>
          <a:p>
            <a:pPr marL="243000" lvl="1">
              <a:spcAft>
                <a:spcPts val="450"/>
              </a:spcAft>
              <a:buFont typeface="Wingdings 2" panose="05020102010507070707" pitchFamily="18" charset="2"/>
              <a:buChar char=""/>
            </a:pPr>
            <a:endParaRPr lang="de-AT" dirty="0"/>
          </a:p>
        </p:txBody>
      </p:sp>
      <p:sp>
        <p:nvSpPr>
          <p:cNvPr id="4" name="Foliennummernplatzhalter 3">
            <a:extLst>
              <a:ext uri="{FF2B5EF4-FFF2-40B4-BE49-F238E27FC236}">
                <a16:creationId xmlns:a16="http://schemas.microsoft.com/office/drawing/2014/main" id="{8997A499-6686-9D23-CECB-9E9E1AF414BD}"/>
              </a:ext>
            </a:extLst>
          </p:cNvPr>
          <p:cNvSpPr>
            <a:spLocks noGrp="1"/>
          </p:cNvSpPr>
          <p:nvPr>
            <p:ph type="sldNum" sz="quarter" idx="28"/>
          </p:nvPr>
        </p:nvSpPr>
        <p:spPr/>
        <p:txBody>
          <a:bodyPr/>
          <a:lstStyle/>
          <a:p>
            <a:fld id="{68F3185B-C653-42AE-8B74-FF214C291574}" type="slidenum">
              <a:rPr lang="en-US" smtClean="0"/>
              <a:pPr/>
              <a:t>15</a:t>
            </a:fld>
            <a:endParaRPr lang="en-US"/>
          </a:p>
        </p:txBody>
      </p:sp>
    </p:spTree>
    <p:extLst>
      <p:ext uri="{BB962C8B-B14F-4D97-AF65-F5344CB8AC3E}">
        <p14:creationId xmlns:p14="http://schemas.microsoft.com/office/powerpoint/2010/main" val="2906360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el 1"/>
          <p:cNvSpPr>
            <a:spLocks noGrp="1"/>
          </p:cNvSpPr>
          <p:nvPr>
            <p:ph type="title"/>
          </p:nvPr>
        </p:nvSpPr>
        <p:spPr/>
        <p:txBody>
          <a:bodyPr>
            <a:normAutofit/>
          </a:bodyPr>
          <a:lstStyle/>
          <a:p>
            <a:pPr marL="0" indent="0">
              <a:spcBef>
                <a:spcPts val="0"/>
              </a:spcBef>
              <a:spcAft>
                <a:spcPts val="450"/>
              </a:spcAft>
              <a:buNone/>
            </a:pPr>
            <a:r>
              <a:rPr lang="de-AT" b="1" dirty="0" err="1"/>
              <a:t>Gesundheiten</a:t>
            </a:r>
            <a:endParaRPr lang="de-AT" b="1" dirty="0"/>
          </a:p>
        </p:txBody>
      </p:sp>
      <p:sp>
        <p:nvSpPr>
          <p:cNvPr id="4" name="Foliennummernplatzhalter 3"/>
          <p:cNvSpPr>
            <a:spLocks noGrp="1"/>
          </p:cNvSpPr>
          <p:nvPr>
            <p:ph type="sldNum" sz="quarter" idx="28"/>
          </p:nvPr>
        </p:nvSpPr>
        <p:spPr/>
        <p:txBody>
          <a:bodyPr/>
          <a:lstStyle/>
          <a:p>
            <a:fld id="{68F3185B-C653-42AE-8B74-FF214C291574}" type="slidenum">
              <a:rPr lang="en-US" smtClean="0"/>
              <a:pPr/>
              <a:t>16</a:t>
            </a:fld>
            <a:endParaRPr lang="en-US"/>
          </a:p>
        </p:txBody>
      </p:sp>
      <p:pic>
        <p:nvPicPr>
          <p:cNvPr id="11" name="Grafik 10">
            <a:extLst>
              <a:ext uri="{FF2B5EF4-FFF2-40B4-BE49-F238E27FC236}">
                <a16:creationId xmlns:a16="http://schemas.microsoft.com/office/drawing/2014/main" id="{D94D12D4-5157-4C4B-ACA6-5AD60371CCE4}"/>
              </a:ext>
            </a:extLst>
          </p:cNvPr>
          <p:cNvPicPr>
            <a:picLocks noChangeAspect="1"/>
          </p:cNvPicPr>
          <p:nvPr/>
        </p:nvPicPr>
        <p:blipFill>
          <a:blip r:embed="rId3"/>
          <a:stretch>
            <a:fillRect/>
          </a:stretch>
        </p:blipFill>
        <p:spPr>
          <a:xfrm>
            <a:off x="178484" y="1392026"/>
            <a:ext cx="8787031" cy="5386329"/>
          </a:xfrm>
          <a:prstGeom prst="rect">
            <a:avLst/>
          </a:prstGeom>
        </p:spPr>
      </p:pic>
    </p:spTree>
    <p:extLst>
      <p:ext uri="{BB962C8B-B14F-4D97-AF65-F5344CB8AC3E}">
        <p14:creationId xmlns:p14="http://schemas.microsoft.com/office/powerpoint/2010/main" val="3230997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p:txBody>
          <a:bodyPr>
            <a:normAutofit/>
          </a:bodyPr>
          <a:lstStyle/>
          <a:p>
            <a:pPr marL="0" indent="0">
              <a:spcBef>
                <a:spcPts val="0"/>
              </a:spcBef>
              <a:spcAft>
                <a:spcPts val="450"/>
              </a:spcAft>
              <a:buNone/>
            </a:pPr>
            <a:r>
              <a:rPr lang="de-AT" b="1" dirty="0" err="1"/>
              <a:t>Gesundheiten</a:t>
            </a:r>
            <a:endParaRPr lang="de-AT" b="1" dirty="0"/>
          </a:p>
        </p:txBody>
      </p:sp>
      <p:sp>
        <p:nvSpPr>
          <p:cNvPr id="3" name="Inhaltsplatzhalter 2"/>
          <p:cNvSpPr>
            <a:spLocks noGrp="1"/>
          </p:cNvSpPr>
          <p:nvPr>
            <p:ph sz="half" idx="1"/>
          </p:nvPr>
        </p:nvSpPr>
        <p:spPr>
          <a:ln>
            <a:noFill/>
          </a:ln>
        </p:spPr>
        <p:txBody>
          <a:bodyPr>
            <a:normAutofit/>
          </a:bodyPr>
          <a:lstStyle/>
          <a:p>
            <a:pPr marL="0" indent="0">
              <a:spcBef>
                <a:spcPts val="0"/>
              </a:spcBef>
              <a:spcAft>
                <a:spcPts val="450"/>
              </a:spcAft>
              <a:buNone/>
            </a:pPr>
            <a:r>
              <a:rPr lang="de-AT" sz="1800" dirty="0"/>
              <a:t>Aus der Linzer Sport- und Gesundheitsbefragung 2022:</a:t>
            </a:r>
          </a:p>
          <a:p>
            <a:pPr>
              <a:spcBef>
                <a:spcPts val="0"/>
              </a:spcBef>
              <a:spcAft>
                <a:spcPts val="450"/>
              </a:spcAft>
            </a:pPr>
            <a:r>
              <a:rPr lang="de-AT" sz="1800" dirty="0"/>
              <a:t>Frauen leben im Konsumverhalten gesünder (Ernährung, Tabak- und Alkoholkonsum); im Sportverhalten ergibt sich ein nach Altersgruppen gemischtes Bild)</a:t>
            </a:r>
          </a:p>
          <a:p>
            <a:pPr>
              <a:spcBef>
                <a:spcPts val="0"/>
              </a:spcBef>
              <a:spcAft>
                <a:spcPts val="450"/>
              </a:spcAft>
            </a:pPr>
            <a:r>
              <a:rPr lang="de-AT" sz="1800" dirty="0"/>
              <a:t>Frauen sind häufiger von Niedergeschlagenheit, Kreislaufstörungen, Schlafstörungen etc. betroffen</a:t>
            </a:r>
          </a:p>
          <a:p>
            <a:pPr>
              <a:spcBef>
                <a:spcPts val="0"/>
              </a:spcBef>
              <a:spcAft>
                <a:spcPts val="450"/>
              </a:spcAft>
            </a:pPr>
            <a:r>
              <a:rPr lang="de-AT" sz="1800" dirty="0"/>
              <a:t>Frauen erhalten öfter verschreibungspflichtige Antidepressiva (ÖGK o.J.). Anzeichen einer möglichen Depression zeigten sich bei der Sport- und Gesundheitsbefragung bei unter-40 Jährigen deutlicher bei Frauen, bei den älteren Altersgruppen deutlicher bei Männern.</a:t>
            </a:r>
          </a:p>
        </p:txBody>
      </p:sp>
      <p:sp>
        <p:nvSpPr>
          <p:cNvPr id="2" name="Textplatzhalter 1">
            <a:extLst>
              <a:ext uri="{FF2B5EF4-FFF2-40B4-BE49-F238E27FC236}">
                <a16:creationId xmlns:a16="http://schemas.microsoft.com/office/drawing/2014/main" id="{C21FC8BD-28EB-477F-A8F7-E6352A36D337}"/>
              </a:ext>
            </a:extLst>
          </p:cNvPr>
          <p:cNvSpPr>
            <a:spLocks noGrp="1"/>
          </p:cNvSpPr>
          <p:nvPr>
            <p:ph type="body" sz="quarter" idx="25"/>
          </p:nvPr>
        </p:nvSpPr>
        <p:spPr/>
        <p:txBody>
          <a:bodyPr/>
          <a:lstStyle/>
          <a:p>
            <a:endParaRPr lang="de-DE"/>
          </a:p>
        </p:txBody>
      </p:sp>
      <p:sp>
        <p:nvSpPr>
          <p:cNvPr id="4" name="Foliennummernplatzhalter 3"/>
          <p:cNvSpPr>
            <a:spLocks noGrp="1"/>
          </p:cNvSpPr>
          <p:nvPr>
            <p:ph type="sldNum" sz="quarter" idx="28"/>
          </p:nvPr>
        </p:nvSpPr>
        <p:spPr/>
        <p:txBody>
          <a:bodyPr/>
          <a:lstStyle/>
          <a:p>
            <a:fld id="{68F3185B-C653-42AE-8B74-FF214C291574}" type="slidenum">
              <a:rPr lang="en-US" smtClean="0"/>
              <a:pPr/>
              <a:t>17</a:t>
            </a:fld>
            <a:endParaRPr lang="en-US"/>
          </a:p>
        </p:txBody>
      </p:sp>
    </p:spTree>
    <p:extLst>
      <p:ext uri="{BB962C8B-B14F-4D97-AF65-F5344CB8AC3E}">
        <p14:creationId xmlns:p14="http://schemas.microsoft.com/office/powerpoint/2010/main" val="640881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B8448-FF97-0316-D55C-3C242D2C584E}"/>
            </a:ext>
          </a:extLst>
        </p:cNvPr>
        <p:cNvGrpSpPr/>
        <p:nvPr/>
      </p:nvGrpSpPr>
      <p:grpSpPr>
        <a:xfrm>
          <a:off x="0" y="0"/>
          <a:ext cx="0" cy="0"/>
          <a:chOff x="0" y="0"/>
          <a:chExt cx="0" cy="0"/>
        </a:xfrm>
      </p:grpSpPr>
      <p:sp>
        <p:nvSpPr>
          <p:cNvPr id="6" name="Titel 1">
            <a:extLst>
              <a:ext uri="{FF2B5EF4-FFF2-40B4-BE49-F238E27FC236}">
                <a16:creationId xmlns:a16="http://schemas.microsoft.com/office/drawing/2014/main" id="{307D869E-B655-7AA7-6929-AE970274EB4E}"/>
              </a:ext>
            </a:extLst>
          </p:cNvPr>
          <p:cNvSpPr>
            <a:spLocks noGrp="1"/>
          </p:cNvSpPr>
          <p:nvPr>
            <p:ph type="title"/>
          </p:nvPr>
        </p:nvSpPr>
        <p:spPr/>
        <p:txBody>
          <a:bodyPr>
            <a:normAutofit/>
          </a:bodyPr>
          <a:lstStyle/>
          <a:p>
            <a:pPr marL="0" indent="0">
              <a:spcBef>
                <a:spcPts val="0"/>
              </a:spcBef>
              <a:spcAft>
                <a:spcPts val="450"/>
              </a:spcAft>
              <a:buNone/>
            </a:pPr>
            <a:r>
              <a:rPr lang="de-AT" b="1" dirty="0" err="1"/>
              <a:t>Gesundheiten</a:t>
            </a:r>
            <a:endParaRPr lang="de-AT" b="1" dirty="0"/>
          </a:p>
        </p:txBody>
      </p:sp>
      <p:sp>
        <p:nvSpPr>
          <p:cNvPr id="3" name="Inhaltsplatzhalter 2">
            <a:extLst>
              <a:ext uri="{FF2B5EF4-FFF2-40B4-BE49-F238E27FC236}">
                <a16:creationId xmlns:a16="http://schemas.microsoft.com/office/drawing/2014/main" id="{1115F515-C39F-A954-65F9-52D2338703BE}"/>
              </a:ext>
            </a:extLst>
          </p:cNvPr>
          <p:cNvSpPr>
            <a:spLocks noGrp="1"/>
          </p:cNvSpPr>
          <p:nvPr>
            <p:ph sz="half" idx="1"/>
          </p:nvPr>
        </p:nvSpPr>
        <p:spPr>
          <a:xfrm>
            <a:off x="332929" y="1498998"/>
            <a:ext cx="8369186" cy="4650978"/>
          </a:xfrm>
          <a:ln>
            <a:noFill/>
          </a:ln>
        </p:spPr>
        <p:txBody>
          <a:bodyPr>
            <a:normAutofit/>
          </a:bodyPr>
          <a:lstStyle/>
          <a:p>
            <a:pPr>
              <a:spcBef>
                <a:spcPts val="0"/>
              </a:spcBef>
              <a:spcAft>
                <a:spcPts val="450"/>
              </a:spcAft>
            </a:pPr>
            <a:r>
              <a:rPr lang="de-AT" sz="1800" dirty="0"/>
              <a:t>Frauen in OÖ stärker durch die Pandemie psychisch belastet (SORA-Studie 2022)</a:t>
            </a:r>
          </a:p>
          <a:p>
            <a:pPr lvl="1">
              <a:spcAft>
                <a:spcPts val="450"/>
              </a:spcAft>
            </a:pPr>
            <a:r>
              <a:rPr lang="de-AT" sz="1800" dirty="0"/>
              <a:t>Frauen mit Kindern häufiger belastet als Männer mit Kindern (51% zu 40%)</a:t>
            </a:r>
          </a:p>
          <a:p>
            <a:pPr lvl="1">
              <a:spcAft>
                <a:spcPts val="450"/>
              </a:spcAft>
            </a:pPr>
            <a:r>
              <a:rPr lang="de-AT" sz="1800" dirty="0"/>
              <a:t>Alleinerziehende ebenfalls stark belastet (51%)</a:t>
            </a:r>
          </a:p>
          <a:p>
            <a:pPr lvl="1">
              <a:spcAft>
                <a:spcPts val="450"/>
              </a:spcAft>
            </a:pPr>
            <a:r>
              <a:rPr lang="de-AT" sz="1800" dirty="0"/>
              <a:t>36% der Frauen durch Homeschooling belastet (M: 24%), 22% sehr stark (M:10%)</a:t>
            </a:r>
          </a:p>
          <a:p>
            <a:pPr>
              <a:spcAft>
                <a:spcPts val="450"/>
              </a:spcAft>
            </a:pPr>
            <a:r>
              <a:rPr lang="de-AT" sz="1800" dirty="0"/>
              <a:t>Auch in Linz zeigten sich mehr Frauen als Männer (43,6% zu 37,4%) stark oder eher von Corona belastet (Sport- und Gesundheitsbefragung 2022)</a:t>
            </a:r>
          </a:p>
          <a:p>
            <a:pPr>
              <a:spcAft>
                <a:spcPts val="450"/>
              </a:spcAft>
            </a:pPr>
            <a:r>
              <a:rPr lang="de-AT" sz="1800" dirty="0"/>
              <a:t>Jede dritte Österreicherin hat körperliche oder sexuelle Gewalt innerhalb oder außerhalb von intimen Partnerschaften erlebt (Statistik Austria 2022).</a:t>
            </a:r>
          </a:p>
          <a:p>
            <a:pPr>
              <a:spcAft>
                <a:spcPts val="450"/>
              </a:spcAft>
            </a:pPr>
            <a:r>
              <a:rPr lang="de-AT" sz="1800" dirty="0">
                <a:effectLst/>
                <a:latin typeface="Arial" panose="020B0604020202020204" pitchFamily="34" charset="0"/>
                <a:ea typeface="Calibri" panose="020F0502020204030204" pitchFamily="34" charset="0"/>
              </a:rPr>
              <a:t>In Linz-Stadt wurden vom Gewaltschutzzentrum 2023 insgesamt 1074 Klient*innen beraten und 755 Betretungs- und Annäherungsverbote ausgesprochen </a:t>
            </a:r>
            <a:r>
              <a:rPr lang="de-DE" sz="1800" dirty="0">
                <a:effectLst/>
                <a:latin typeface="Arial" panose="020B0604020202020204" pitchFamily="34" charset="0"/>
                <a:ea typeface="Calibri" panose="020F0502020204030204" pitchFamily="34" charset="0"/>
              </a:rPr>
              <a:t>(Gewaltschutz Zentrum Oberösterreich 2023)</a:t>
            </a:r>
            <a:endParaRPr lang="de-AT" sz="1800" dirty="0">
              <a:effectLst/>
              <a:latin typeface="Arial" panose="020B0604020202020204" pitchFamily="34" charset="0"/>
              <a:ea typeface="Calibri" panose="020F0502020204030204" pitchFamily="34" charset="0"/>
            </a:endParaRPr>
          </a:p>
          <a:p>
            <a:pPr>
              <a:spcAft>
                <a:spcPts val="450"/>
              </a:spcAft>
            </a:pPr>
            <a:endParaRPr lang="de-AT" sz="1800" dirty="0"/>
          </a:p>
        </p:txBody>
      </p:sp>
      <p:sp>
        <p:nvSpPr>
          <p:cNvPr id="4" name="Foliennummernplatzhalter 3">
            <a:extLst>
              <a:ext uri="{FF2B5EF4-FFF2-40B4-BE49-F238E27FC236}">
                <a16:creationId xmlns:a16="http://schemas.microsoft.com/office/drawing/2014/main" id="{20A7BA5D-D0C7-1CD5-3136-E37CA4C33961}"/>
              </a:ext>
            </a:extLst>
          </p:cNvPr>
          <p:cNvSpPr>
            <a:spLocks noGrp="1"/>
          </p:cNvSpPr>
          <p:nvPr>
            <p:ph type="sldNum" sz="quarter" idx="28"/>
          </p:nvPr>
        </p:nvSpPr>
        <p:spPr/>
        <p:txBody>
          <a:bodyPr/>
          <a:lstStyle/>
          <a:p>
            <a:fld id="{68F3185B-C653-42AE-8B74-FF214C291574}" type="slidenum">
              <a:rPr lang="en-US" smtClean="0"/>
              <a:pPr/>
              <a:t>18</a:t>
            </a:fld>
            <a:endParaRPr lang="en-US"/>
          </a:p>
        </p:txBody>
      </p:sp>
    </p:spTree>
    <p:extLst>
      <p:ext uri="{BB962C8B-B14F-4D97-AF65-F5344CB8AC3E}">
        <p14:creationId xmlns:p14="http://schemas.microsoft.com/office/powerpoint/2010/main" val="2811776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9E839-2BC0-C8CD-63A9-E967D608DD9D}"/>
            </a:ext>
          </a:extLst>
        </p:cNvPr>
        <p:cNvGrpSpPr/>
        <p:nvPr/>
      </p:nvGrpSpPr>
      <p:grpSpPr>
        <a:xfrm>
          <a:off x="0" y="0"/>
          <a:ext cx="0" cy="0"/>
          <a:chOff x="0" y="0"/>
          <a:chExt cx="0" cy="0"/>
        </a:xfrm>
      </p:grpSpPr>
      <p:sp>
        <p:nvSpPr>
          <p:cNvPr id="6" name="Titel 1">
            <a:extLst>
              <a:ext uri="{FF2B5EF4-FFF2-40B4-BE49-F238E27FC236}">
                <a16:creationId xmlns:a16="http://schemas.microsoft.com/office/drawing/2014/main" id="{EE8C1947-7E6A-2B20-202A-25714C3FD7F2}"/>
              </a:ext>
            </a:extLst>
          </p:cNvPr>
          <p:cNvSpPr>
            <a:spLocks noGrp="1"/>
          </p:cNvSpPr>
          <p:nvPr>
            <p:ph type="title"/>
          </p:nvPr>
        </p:nvSpPr>
        <p:spPr/>
        <p:txBody>
          <a:bodyPr>
            <a:normAutofit/>
          </a:bodyPr>
          <a:lstStyle/>
          <a:p>
            <a:pPr marL="0" indent="0">
              <a:spcBef>
                <a:spcPts val="0"/>
              </a:spcBef>
              <a:spcAft>
                <a:spcPts val="450"/>
              </a:spcAft>
              <a:buNone/>
            </a:pPr>
            <a:r>
              <a:rPr lang="de-AT" b="1" dirty="0"/>
              <a:t>Repräsentanz und Partizipation</a:t>
            </a:r>
          </a:p>
        </p:txBody>
      </p:sp>
      <p:sp>
        <p:nvSpPr>
          <p:cNvPr id="3" name="Inhaltsplatzhalter 2">
            <a:extLst>
              <a:ext uri="{FF2B5EF4-FFF2-40B4-BE49-F238E27FC236}">
                <a16:creationId xmlns:a16="http://schemas.microsoft.com/office/drawing/2014/main" id="{5D2A5A8B-D780-C4B1-64B2-2FFCB86EEF9E}"/>
              </a:ext>
            </a:extLst>
          </p:cNvPr>
          <p:cNvSpPr>
            <a:spLocks noGrp="1"/>
          </p:cNvSpPr>
          <p:nvPr>
            <p:ph sz="half" idx="1"/>
          </p:nvPr>
        </p:nvSpPr>
        <p:spPr>
          <a:xfrm>
            <a:off x="332929" y="1312735"/>
            <a:ext cx="8369186" cy="4650978"/>
          </a:xfrm>
          <a:ln>
            <a:noFill/>
          </a:ln>
        </p:spPr>
        <p:txBody>
          <a:bodyPr>
            <a:normAutofit/>
          </a:bodyPr>
          <a:lstStyle/>
          <a:p>
            <a:pPr>
              <a:spcBef>
                <a:spcPts val="0"/>
              </a:spcBef>
              <a:spcAft>
                <a:spcPts val="450"/>
              </a:spcAft>
            </a:pPr>
            <a:r>
              <a:rPr lang="de-AT" dirty="0"/>
              <a:t>Linz hatte noch nie eine Bürgermeisterin</a:t>
            </a:r>
          </a:p>
          <a:p>
            <a:pPr>
              <a:spcBef>
                <a:spcPts val="0"/>
              </a:spcBef>
              <a:spcAft>
                <a:spcPts val="450"/>
              </a:spcAft>
            </a:pPr>
            <a:r>
              <a:rPr lang="de-AT" dirty="0"/>
              <a:t>Frauenanteil Bürgermeister*innen OÖ: 11% (+4 PP seit 2014)</a:t>
            </a:r>
          </a:p>
          <a:p>
            <a:pPr>
              <a:spcBef>
                <a:spcPts val="0"/>
              </a:spcBef>
              <a:spcAft>
                <a:spcPts val="450"/>
              </a:spcAft>
            </a:pPr>
            <a:endParaRPr lang="de-AT" sz="1800" dirty="0">
              <a:latin typeface="Arial" panose="020B0604020202020204" pitchFamily="34" charset="0"/>
              <a:ea typeface="Calibri" panose="020F0502020204030204" pitchFamily="34" charset="0"/>
            </a:endParaRPr>
          </a:p>
        </p:txBody>
      </p:sp>
      <p:sp>
        <p:nvSpPr>
          <p:cNvPr id="4" name="Foliennummernplatzhalter 3">
            <a:extLst>
              <a:ext uri="{FF2B5EF4-FFF2-40B4-BE49-F238E27FC236}">
                <a16:creationId xmlns:a16="http://schemas.microsoft.com/office/drawing/2014/main" id="{717DB6CE-7DCE-3E51-D2B0-0AB5131575E4}"/>
              </a:ext>
            </a:extLst>
          </p:cNvPr>
          <p:cNvSpPr>
            <a:spLocks noGrp="1"/>
          </p:cNvSpPr>
          <p:nvPr>
            <p:ph type="sldNum" sz="quarter" idx="28"/>
          </p:nvPr>
        </p:nvSpPr>
        <p:spPr/>
        <p:txBody>
          <a:bodyPr/>
          <a:lstStyle/>
          <a:p>
            <a:fld id="{68F3185B-C653-42AE-8B74-FF214C291574}" type="slidenum">
              <a:rPr lang="en-US" smtClean="0"/>
              <a:pPr/>
              <a:t>19</a:t>
            </a:fld>
            <a:endParaRPr lang="en-US"/>
          </a:p>
        </p:txBody>
      </p:sp>
      <p:graphicFrame>
        <p:nvGraphicFramePr>
          <p:cNvPr id="7" name="Inhaltsplatzhalter 8">
            <a:extLst>
              <a:ext uri="{FF2B5EF4-FFF2-40B4-BE49-F238E27FC236}">
                <a16:creationId xmlns:a16="http://schemas.microsoft.com/office/drawing/2014/main" id="{6654FE69-FD7E-4DF5-AE32-C2CECFF95D54}"/>
              </a:ext>
            </a:extLst>
          </p:cNvPr>
          <p:cNvGraphicFramePr>
            <a:graphicFrameLocks/>
          </p:cNvGraphicFramePr>
          <p:nvPr>
            <p:extLst>
              <p:ext uri="{D42A27DB-BD31-4B8C-83A1-F6EECF244321}">
                <p14:modId xmlns:p14="http://schemas.microsoft.com/office/powerpoint/2010/main" val="1192964494"/>
              </p:ext>
            </p:extLst>
          </p:nvPr>
        </p:nvGraphicFramePr>
        <p:xfrm>
          <a:off x="1366548" y="2177862"/>
          <a:ext cx="6301947" cy="4180868"/>
        </p:xfrm>
        <a:graphic>
          <a:graphicData uri="http://schemas.openxmlformats.org/drawingml/2006/table">
            <a:tbl>
              <a:tblPr/>
              <a:tblGrid>
                <a:gridCol w="3375102">
                  <a:extLst>
                    <a:ext uri="{9D8B030D-6E8A-4147-A177-3AD203B41FA5}">
                      <a16:colId xmlns:a16="http://schemas.microsoft.com/office/drawing/2014/main" val="2224176077"/>
                    </a:ext>
                  </a:extLst>
                </a:gridCol>
                <a:gridCol w="1534616">
                  <a:extLst>
                    <a:ext uri="{9D8B030D-6E8A-4147-A177-3AD203B41FA5}">
                      <a16:colId xmlns:a16="http://schemas.microsoft.com/office/drawing/2014/main" val="819006221"/>
                    </a:ext>
                  </a:extLst>
                </a:gridCol>
                <a:gridCol w="1392229">
                  <a:extLst>
                    <a:ext uri="{9D8B030D-6E8A-4147-A177-3AD203B41FA5}">
                      <a16:colId xmlns:a16="http://schemas.microsoft.com/office/drawing/2014/main" val="1251085690"/>
                    </a:ext>
                  </a:extLst>
                </a:gridCol>
              </a:tblGrid>
              <a:tr h="502207">
                <a:tc gridSpan="3">
                  <a:txBody>
                    <a:bodyPr/>
                    <a:lstStyle/>
                    <a:p>
                      <a:pPr algn="l" fontAlgn="b"/>
                      <a:r>
                        <a:rPr lang="de-DE" sz="1400" b="1" i="0" u="none" strike="noStrike" dirty="0">
                          <a:solidFill>
                            <a:srgbClr val="000000"/>
                          </a:solidFill>
                          <a:effectLst/>
                          <a:latin typeface="Arial" panose="020B0604020202020204" pitchFamily="34" charset="0"/>
                        </a:rPr>
                        <a:t>Tabelle 7.1: Repräsentanz von Frauen in der Linzer Stadtpolitik (Stand: Dezember, 2024)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57895739"/>
                  </a:ext>
                </a:extLst>
              </a:tr>
              <a:tr h="753310">
                <a:tc>
                  <a:txBody>
                    <a:bodyPr/>
                    <a:lstStyle/>
                    <a:p>
                      <a:pPr algn="l" fontAlgn="b"/>
                      <a:r>
                        <a:rPr lang="de-DE" sz="1400" b="1" i="0" u="none" strike="noStrike" dirty="0">
                          <a:solidFill>
                            <a:srgbClr val="000000"/>
                          </a:solidFill>
                          <a:effectLst/>
                          <a:latin typeface="Arial" panose="020B0604020202020204" pitchFamily="34" charset="0"/>
                        </a:rPr>
                        <a:t>Frauenanteil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AB"/>
                    </a:solidFill>
                  </a:tcPr>
                </a:tc>
                <a:tc>
                  <a:txBody>
                    <a:bodyPr/>
                    <a:lstStyle/>
                    <a:p>
                      <a:pPr algn="l" fontAlgn="b"/>
                      <a:r>
                        <a:rPr lang="de-DE" sz="1400" b="1" i="0" u="none" strike="noStrike">
                          <a:solidFill>
                            <a:srgbClr val="000000"/>
                          </a:solidFill>
                          <a:effectLst/>
                          <a:latin typeface="Arial" panose="020B0604020202020204" pitchFamily="34" charset="0"/>
                        </a:rPr>
                        <a:t>Frauenanteil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AB"/>
                    </a:solidFill>
                  </a:tcPr>
                </a:tc>
                <a:tc>
                  <a:txBody>
                    <a:bodyPr/>
                    <a:lstStyle/>
                    <a:p>
                      <a:pPr algn="ctr" fontAlgn="b"/>
                      <a:r>
                        <a:rPr lang="de-DE" sz="1400" b="1" i="0" u="none" strike="noStrike">
                          <a:solidFill>
                            <a:srgbClr val="000000"/>
                          </a:solidFill>
                          <a:effectLst/>
                          <a:latin typeface="Arial" panose="020B0604020202020204" pitchFamily="34" charset="0"/>
                        </a:rPr>
                        <a:t>Anzahl </a:t>
                      </a:r>
                      <a:br>
                        <a:rPr lang="de-DE" sz="1400" b="1" i="0" u="none" strike="noStrike">
                          <a:solidFill>
                            <a:srgbClr val="000000"/>
                          </a:solidFill>
                          <a:effectLst/>
                          <a:latin typeface="Arial" panose="020B0604020202020204" pitchFamily="34" charset="0"/>
                        </a:rPr>
                      </a:br>
                      <a:r>
                        <a:rPr lang="de-DE" sz="1400" b="1" i="0" u="none" strike="noStrike">
                          <a:solidFill>
                            <a:srgbClr val="000000"/>
                          </a:solidFill>
                          <a:effectLst/>
                          <a:latin typeface="Arial" panose="020B0604020202020204" pitchFamily="34" charset="0"/>
                        </a:rPr>
                        <a:t>Männer und Frauen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AB"/>
                    </a:solidFill>
                  </a:tcPr>
                </a:tc>
                <a:extLst>
                  <a:ext uri="{0D108BD9-81ED-4DB2-BD59-A6C34878D82A}">
                    <a16:rowId xmlns:a16="http://schemas.microsoft.com/office/drawing/2014/main" val="478968280"/>
                  </a:ext>
                </a:extLst>
              </a:tr>
              <a:tr h="251103">
                <a:tc>
                  <a:txBody>
                    <a:bodyPr/>
                    <a:lstStyle/>
                    <a:p>
                      <a:pPr algn="l" fontAlgn="b"/>
                      <a:r>
                        <a:rPr lang="de-DE" sz="1400" b="1" i="0" u="none" strike="noStrike" dirty="0">
                          <a:solidFill>
                            <a:srgbClr val="000000"/>
                          </a:solidFill>
                          <a:effectLst/>
                          <a:latin typeface="Arial" panose="020B0604020202020204" pitchFamily="34" charset="0"/>
                        </a:rPr>
                        <a:t>Bürgermeister*in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a:solidFill>
                            <a:srgbClr val="000000"/>
                          </a:solidFill>
                          <a:effectLst/>
                          <a:latin typeface="Arial" panose="020B0604020202020204" pitchFamily="34" charset="0"/>
                        </a:rPr>
                        <a:t>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dirty="0">
                          <a:solidFill>
                            <a:srgbClr val="000000"/>
                          </a:solidFill>
                          <a:effectLst/>
                          <a:latin typeface="Arial" panose="020B060402020202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extLst>
                  <a:ext uri="{0D108BD9-81ED-4DB2-BD59-A6C34878D82A}">
                    <a16:rowId xmlns:a16="http://schemas.microsoft.com/office/drawing/2014/main" val="1731631458"/>
                  </a:ext>
                </a:extLst>
              </a:tr>
              <a:tr h="251103">
                <a:tc>
                  <a:txBody>
                    <a:bodyPr/>
                    <a:lstStyle/>
                    <a:p>
                      <a:pPr algn="l" fontAlgn="b"/>
                      <a:r>
                        <a:rPr lang="de-DE" sz="1400" b="1" i="0" u="none" strike="noStrike">
                          <a:solidFill>
                            <a:srgbClr val="000000"/>
                          </a:solidFill>
                          <a:effectLst/>
                          <a:latin typeface="Arial" panose="020B0604020202020204" pitchFamily="34" charset="0"/>
                        </a:rPr>
                        <a:t>Vizebürgermeister*innen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a:solidFill>
                            <a:srgbClr val="000000"/>
                          </a:solidFill>
                          <a:effectLst/>
                          <a:latin typeface="Arial" panose="020B0604020202020204" pitchFamily="34" charset="0"/>
                        </a:rPr>
                        <a:t>33,0 %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a:solidFill>
                            <a:srgbClr val="000000"/>
                          </a:solidFill>
                          <a:effectLst/>
                          <a:latin typeface="Arial" panose="020B060402020202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extLst>
                  <a:ext uri="{0D108BD9-81ED-4DB2-BD59-A6C34878D82A}">
                    <a16:rowId xmlns:a16="http://schemas.microsoft.com/office/drawing/2014/main" val="2038264738"/>
                  </a:ext>
                </a:extLst>
              </a:tr>
              <a:tr h="251103">
                <a:tc>
                  <a:txBody>
                    <a:bodyPr/>
                    <a:lstStyle/>
                    <a:p>
                      <a:pPr algn="l" fontAlgn="b"/>
                      <a:r>
                        <a:rPr lang="de-DE" sz="1400" b="1" i="0" u="none" strike="noStrike" dirty="0" err="1">
                          <a:solidFill>
                            <a:srgbClr val="000000"/>
                          </a:solidFill>
                          <a:effectLst/>
                          <a:latin typeface="Arial" panose="020B0604020202020204" pitchFamily="34" charset="0"/>
                        </a:rPr>
                        <a:t>Stadträt</a:t>
                      </a:r>
                      <a:r>
                        <a:rPr lang="de-DE" sz="1400" b="1" i="0" u="none" strike="noStrike" dirty="0">
                          <a:solidFill>
                            <a:srgbClr val="000000"/>
                          </a:solidFill>
                          <a:effectLst/>
                          <a:latin typeface="Arial" panose="020B0604020202020204" pitchFamily="34" charset="0"/>
                        </a:rPr>
                        <a:t>*innen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dirty="0">
                          <a:solidFill>
                            <a:srgbClr val="000000"/>
                          </a:solidFill>
                          <a:effectLst/>
                          <a:latin typeface="Arial" panose="020B0604020202020204" pitchFamily="34" charset="0"/>
                        </a:rPr>
                        <a:t>75,0 %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dirty="0">
                          <a:solidFill>
                            <a:srgbClr val="000000"/>
                          </a:solidFill>
                          <a:effectLst/>
                          <a:latin typeface="Arial" panose="020B060402020202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extLst>
                  <a:ext uri="{0D108BD9-81ED-4DB2-BD59-A6C34878D82A}">
                    <a16:rowId xmlns:a16="http://schemas.microsoft.com/office/drawing/2014/main" val="1082702330"/>
                  </a:ext>
                </a:extLst>
              </a:tr>
              <a:tr h="251103">
                <a:tc>
                  <a:txBody>
                    <a:bodyPr/>
                    <a:lstStyle/>
                    <a:p>
                      <a:pPr algn="l" fontAlgn="b"/>
                      <a:r>
                        <a:rPr lang="de-DE" sz="1400" b="1" i="0" u="none" strike="noStrike" dirty="0">
                          <a:solidFill>
                            <a:srgbClr val="000000"/>
                          </a:solidFill>
                          <a:effectLst/>
                          <a:latin typeface="Arial" panose="020B0604020202020204" pitchFamily="34" charset="0"/>
                        </a:rPr>
                        <a:t>Stadtsenat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dirty="0">
                          <a:solidFill>
                            <a:srgbClr val="000000"/>
                          </a:solidFill>
                          <a:effectLst/>
                          <a:latin typeface="Arial" panose="020B0604020202020204" pitchFamily="34" charset="0"/>
                        </a:rPr>
                        <a:t>57,1 %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a:solidFill>
                            <a:srgbClr val="000000"/>
                          </a:solidFill>
                          <a:effectLst/>
                          <a:latin typeface="Arial" panose="020B060402020202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extLst>
                  <a:ext uri="{0D108BD9-81ED-4DB2-BD59-A6C34878D82A}">
                    <a16:rowId xmlns:a16="http://schemas.microsoft.com/office/drawing/2014/main" val="1765501412"/>
                  </a:ext>
                </a:extLst>
              </a:tr>
              <a:tr h="251103">
                <a:tc>
                  <a:txBody>
                    <a:bodyPr/>
                    <a:lstStyle/>
                    <a:p>
                      <a:pPr algn="l" fontAlgn="b"/>
                      <a:r>
                        <a:rPr lang="de-DE" sz="1400" b="1" i="0" u="none" strike="noStrike" dirty="0" err="1">
                          <a:solidFill>
                            <a:srgbClr val="000000"/>
                          </a:solidFill>
                          <a:effectLst/>
                          <a:latin typeface="Arial" panose="020B0604020202020204" pitchFamily="34" charset="0"/>
                        </a:rPr>
                        <a:t>Gemeinderät</a:t>
                      </a:r>
                      <a:r>
                        <a:rPr lang="de-DE" sz="1400" b="1" i="0" u="none" strike="noStrike" dirty="0">
                          <a:solidFill>
                            <a:srgbClr val="000000"/>
                          </a:solidFill>
                          <a:effectLst/>
                          <a:latin typeface="Arial" panose="020B0604020202020204" pitchFamily="34" charset="0"/>
                        </a:rPr>
                        <a:t>*innen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a:solidFill>
                            <a:srgbClr val="000000"/>
                          </a:solidFill>
                          <a:effectLst/>
                          <a:latin typeface="Arial" panose="020B0604020202020204" pitchFamily="34" charset="0"/>
                        </a:rPr>
                        <a:t>46,7 %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a:solidFill>
                            <a:srgbClr val="000000"/>
                          </a:solidFill>
                          <a:effectLst/>
                          <a:latin typeface="Arial" panose="020B060402020202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extLst>
                  <a:ext uri="{0D108BD9-81ED-4DB2-BD59-A6C34878D82A}">
                    <a16:rowId xmlns:a16="http://schemas.microsoft.com/office/drawing/2014/main" val="1912109011"/>
                  </a:ext>
                </a:extLst>
              </a:tr>
              <a:tr h="251103">
                <a:tc>
                  <a:txBody>
                    <a:bodyPr/>
                    <a:lstStyle/>
                    <a:p>
                      <a:pPr algn="l" fontAlgn="b"/>
                      <a:r>
                        <a:rPr lang="de-DE" sz="1400" b="1" i="0" u="none" strike="noStrike" dirty="0">
                          <a:solidFill>
                            <a:srgbClr val="000000"/>
                          </a:solidFill>
                          <a:effectLst/>
                          <a:latin typeface="Arial" panose="020B0604020202020204" pitchFamily="34" charset="0"/>
                        </a:rPr>
                        <a:t>Ausschüsse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AB"/>
                    </a:solidFill>
                  </a:tcPr>
                </a:tc>
                <a:tc>
                  <a:txBody>
                    <a:bodyPr/>
                    <a:lstStyle/>
                    <a:p>
                      <a:pPr algn="ctr" fontAlgn="b"/>
                      <a:r>
                        <a:rPr lang="de-DE" sz="1400" b="0" i="0" u="none" strike="noStrike">
                          <a:solidFill>
                            <a:srgbClr val="000000"/>
                          </a:solidFill>
                          <a:effectLst/>
                          <a:latin typeface="Arial" panose="020B0604020202020204" pitchFamily="34" charset="0"/>
                        </a:rPr>
                        <a:t>49,4 %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AB"/>
                    </a:solidFill>
                  </a:tcPr>
                </a:tc>
                <a:tc>
                  <a:txBody>
                    <a:bodyPr/>
                    <a:lstStyle/>
                    <a:p>
                      <a:pPr algn="ctr" fontAlgn="b"/>
                      <a:r>
                        <a:rPr lang="de-DE" sz="1400" b="0" i="0" u="none" strike="noStrike">
                          <a:solidFill>
                            <a:srgbClr val="000000"/>
                          </a:solidFill>
                          <a:effectLst/>
                          <a:latin typeface="Arial" panose="020B0604020202020204" pitchFamily="34" charset="0"/>
                        </a:rPr>
                        <a:t>172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AB"/>
                    </a:solidFill>
                  </a:tcPr>
                </a:tc>
                <a:extLst>
                  <a:ext uri="{0D108BD9-81ED-4DB2-BD59-A6C34878D82A}">
                    <a16:rowId xmlns:a16="http://schemas.microsoft.com/office/drawing/2014/main" val="4034322891"/>
                  </a:ext>
                </a:extLst>
              </a:tr>
              <a:tr h="251103">
                <a:tc>
                  <a:txBody>
                    <a:bodyPr/>
                    <a:lstStyle/>
                    <a:p>
                      <a:pPr algn="l" fontAlgn="b"/>
                      <a:r>
                        <a:rPr lang="de-DE" sz="1400" b="1" i="0" u="none" strike="noStrike">
                          <a:solidFill>
                            <a:srgbClr val="000000"/>
                          </a:solidFill>
                          <a:effectLst/>
                          <a:latin typeface="Arial" panose="020B0604020202020204" pitchFamily="34" charset="0"/>
                        </a:rPr>
                        <a:t>   Mitglieder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a:solidFill>
                            <a:srgbClr val="000000"/>
                          </a:solidFill>
                          <a:effectLst/>
                          <a:latin typeface="Arial" panose="020B0604020202020204" pitchFamily="34" charset="0"/>
                        </a:rPr>
                        <a:t>49,4 %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a:solidFill>
                            <a:srgbClr val="000000"/>
                          </a:solidFill>
                          <a:effectLst/>
                          <a:latin typeface="Arial" panose="020B0604020202020204" pitchFamily="34" charset="0"/>
                        </a:rPr>
                        <a:t>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extLst>
                  <a:ext uri="{0D108BD9-81ED-4DB2-BD59-A6C34878D82A}">
                    <a16:rowId xmlns:a16="http://schemas.microsoft.com/office/drawing/2014/main" val="3949885185"/>
                  </a:ext>
                </a:extLst>
              </a:tr>
              <a:tr h="251103">
                <a:tc>
                  <a:txBody>
                    <a:bodyPr/>
                    <a:lstStyle/>
                    <a:p>
                      <a:pPr algn="l" fontAlgn="b"/>
                      <a:r>
                        <a:rPr lang="de-DE" sz="1400" b="1" i="0" u="none" strike="noStrike">
                          <a:solidFill>
                            <a:srgbClr val="000000"/>
                          </a:solidFill>
                          <a:effectLst/>
                          <a:latin typeface="Arial" panose="020B0604020202020204" pitchFamily="34" charset="0"/>
                        </a:rPr>
                        <a:t>   Ersatzmitglieder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dirty="0">
                          <a:solidFill>
                            <a:srgbClr val="000000"/>
                          </a:solidFill>
                          <a:effectLst/>
                          <a:latin typeface="Arial" panose="020B0604020202020204" pitchFamily="34" charset="0"/>
                        </a:rPr>
                        <a:t>46,1 %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a:solidFill>
                            <a:srgbClr val="000000"/>
                          </a:solidFill>
                          <a:effectLst/>
                          <a:latin typeface="Arial" panose="020B0604020202020204" pitchFamily="34" charset="0"/>
                        </a:rPr>
                        <a:t>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extLst>
                  <a:ext uri="{0D108BD9-81ED-4DB2-BD59-A6C34878D82A}">
                    <a16:rowId xmlns:a16="http://schemas.microsoft.com/office/drawing/2014/main" val="3138205987"/>
                  </a:ext>
                </a:extLst>
              </a:tr>
              <a:tr h="251103">
                <a:tc>
                  <a:txBody>
                    <a:bodyPr/>
                    <a:lstStyle/>
                    <a:p>
                      <a:pPr algn="l" fontAlgn="b"/>
                      <a:r>
                        <a:rPr lang="de-DE" sz="1400" b="1" i="0" u="none" strike="noStrike">
                          <a:solidFill>
                            <a:srgbClr val="000000"/>
                          </a:solidFill>
                          <a:effectLst/>
                          <a:latin typeface="Arial" panose="020B0604020202020204" pitchFamily="34" charset="0"/>
                        </a:rPr>
                        <a:t>   Vorsitzende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dirty="0">
                          <a:solidFill>
                            <a:srgbClr val="000000"/>
                          </a:solidFill>
                          <a:effectLst/>
                          <a:latin typeface="Arial" panose="020B0604020202020204" pitchFamily="34" charset="0"/>
                        </a:rPr>
                        <a:t>62,5 %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tc>
                  <a:txBody>
                    <a:bodyPr/>
                    <a:lstStyle/>
                    <a:p>
                      <a:pPr algn="ctr" fontAlgn="b"/>
                      <a:r>
                        <a:rPr lang="de-DE" sz="1400" b="0" i="0" u="none" strike="noStrike">
                          <a:solidFill>
                            <a:srgbClr val="000000"/>
                          </a:solidFill>
                          <a:effectLst/>
                          <a:latin typeface="Arial" panose="020B060402020202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ACC"/>
                    </a:solidFill>
                  </a:tcPr>
                </a:tc>
                <a:extLst>
                  <a:ext uri="{0D108BD9-81ED-4DB2-BD59-A6C34878D82A}">
                    <a16:rowId xmlns:a16="http://schemas.microsoft.com/office/drawing/2014/main" val="3008645586"/>
                  </a:ext>
                </a:extLst>
              </a:tr>
              <a:tr h="251103">
                <a:tc>
                  <a:txBody>
                    <a:bodyPr/>
                    <a:lstStyle/>
                    <a:p>
                      <a:pPr algn="l" fontAlgn="b"/>
                      <a:r>
                        <a:rPr lang="de-DE" sz="1400" b="1" i="0" u="none" strike="noStrike" dirty="0">
                          <a:solidFill>
                            <a:srgbClr val="000000"/>
                          </a:solidFill>
                          <a:effectLst/>
                          <a:latin typeface="Arial" panose="020B0604020202020204" pitchFamily="34" charset="0"/>
                        </a:rPr>
                        <a:t>   Stellvertreter*innen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dirty="0">
                          <a:solidFill>
                            <a:srgbClr val="000000"/>
                          </a:solidFill>
                          <a:effectLst/>
                          <a:latin typeface="Arial" panose="020B0604020202020204" pitchFamily="34" charset="0"/>
                        </a:rPr>
                        <a:t>66,7 %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tc>
                  <a:txBody>
                    <a:bodyPr/>
                    <a:lstStyle/>
                    <a:p>
                      <a:pPr algn="ctr" fontAlgn="b"/>
                      <a:r>
                        <a:rPr lang="de-DE" sz="1400" b="0" i="0" u="none" strike="noStrike">
                          <a:solidFill>
                            <a:srgbClr val="000000"/>
                          </a:solidFill>
                          <a:effectLst/>
                          <a:latin typeface="Arial" panose="020B060402020202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8ED"/>
                    </a:solidFill>
                  </a:tcPr>
                </a:tc>
                <a:extLst>
                  <a:ext uri="{0D108BD9-81ED-4DB2-BD59-A6C34878D82A}">
                    <a16:rowId xmlns:a16="http://schemas.microsoft.com/office/drawing/2014/main" val="2584442909"/>
                  </a:ext>
                </a:extLst>
              </a:tr>
              <a:tr h="414321">
                <a:tc gridSpan="3">
                  <a:txBody>
                    <a:bodyPr/>
                    <a:lstStyle/>
                    <a:p>
                      <a:pPr algn="l" fontAlgn="b"/>
                      <a:r>
                        <a:rPr lang="de-DE" sz="1100" b="0" i="0" u="none" strike="noStrike" dirty="0">
                          <a:solidFill>
                            <a:srgbClr val="000000"/>
                          </a:solidFill>
                          <a:effectLst/>
                          <a:latin typeface="Arial" panose="020B0604020202020204" pitchFamily="34" charset="0"/>
                        </a:rPr>
                        <a:t>Quellen: Stadt Linz, 2024a; Stadt Linz, 2024f; Stadt Linz, 2024g; Stadt Linz, 2024i; Stadt Linz, 2024m, </a:t>
                      </a:r>
                      <a:r>
                        <a:rPr lang="de-DE" sz="1100" b="0" i="0" u="none" strike="noStrike" dirty="0" err="1">
                          <a:solidFill>
                            <a:srgbClr val="000000"/>
                          </a:solidFill>
                          <a:effectLst/>
                          <a:latin typeface="Arial" panose="020B0604020202020204" pitchFamily="34" charset="0"/>
                        </a:rPr>
                        <a:t>e.B</a:t>
                      </a:r>
                      <a:endParaRPr lang="de-DE" sz="1100" b="0" i="0" u="none" strike="noStrike" dirty="0">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465528902"/>
                  </a:ext>
                </a:extLst>
              </a:tr>
            </a:tbl>
          </a:graphicData>
        </a:graphic>
      </p:graphicFrame>
    </p:spTree>
    <p:extLst>
      <p:ext uri="{BB962C8B-B14F-4D97-AF65-F5344CB8AC3E}">
        <p14:creationId xmlns:p14="http://schemas.microsoft.com/office/powerpoint/2010/main" val="786650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Institut für Frauen- und Geschlechterforschung, JKU</a:t>
            </a:r>
            <a:endParaRPr lang="en-US" dirty="0"/>
          </a:p>
        </p:txBody>
      </p:sp>
      <p:sp>
        <p:nvSpPr>
          <p:cNvPr id="3" name="Inhaltsplatzhalter 2"/>
          <p:cNvSpPr>
            <a:spLocks noGrp="1"/>
          </p:cNvSpPr>
          <p:nvPr>
            <p:ph sz="half" idx="1"/>
          </p:nvPr>
        </p:nvSpPr>
        <p:spPr>
          <a:xfrm>
            <a:off x="332929" y="1685261"/>
            <a:ext cx="8369186" cy="4650978"/>
          </a:xfrm>
          <a:ln>
            <a:noFill/>
          </a:ln>
        </p:spPr>
        <p:txBody>
          <a:bodyPr>
            <a:normAutofit/>
          </a:bodyPr>
          <a:lstStyle/>
          <a:p>
            <a:pPr>
              <a:lnSpc>
                <a:spcPct val="100000"/>
              </a:lnSpc>
              <a:spcAft>
                <a:spcPts val="225"/>
              </a:spcAft>
            </a:pPr>
            <a:r>
              <a:rPr lang="de-AT" sz="2200" dirty="0"/>
              <a:t>Einziges österreichisches (gesamtuniversitäres) Institut, das interdisziplinär zu Frauen- und Geschlechterforschung arbeitet</a:t>
            </a:r>
          </a:p>
          <a:p>
            <a:pPr>
              <a:lnSpc>
                <a:spcPct val="100000"/>
              </a:lnSpc>
              <a:spcAft>
                <a:spcPts val="225"/>
              </a:spcAft>
            </a:pPr>
            <a:r>
              <a:rPr lang="de-AT" sz="2200" dirty="0"/>
              <a:t>Wirtschafts- und sozialwissenschaftliche sowie kultur- und technowissenschaftliche Dimensionen der Geschlechterforschung</a:t>
            </a:r>
          </a:p>
          <a:p>
            <a:pPr lvl="1">
              <a:lnSpc>
                <a:spcPct val="100000"/>
              </a:lnSpc>
              <a:spcAft>
                <a:spcPts val="225"/>
              </a:spcAft>
            </a:pPr>
            <a:r>
              <a:rPr lang="de-AT" dirty="0"/>
              <a:t>Soziale und ökonomische Diskriminierung von Frauen und Migrantinnen, z.B. Arbeitsplatz</a:t>
            </a:r>
          </a:p>
          <a:p>
            <a:pPr lvl="1">
              <a:lnSpc>
                <a:spcPct val="100000"/>
              </a:lnSpc>
              <a:spcAft>
                <a:spcPts val="225"/>
              </a:spcAft>
            </a:pPr>
            <a:r>
              <a:rPr lang="de-AT" dirty="0"/>
              <a:t>„Feminist Science </a:t>
            </a:r>
            <a:r>
              <a:rPr lang="de-AT" dirty="0" err="1"/>
              <a:t>and</a:t>
            </a:r>
            <a:r>
              <a:rPr lang="de-AT" dirty="0"/>
              <a:t> Technology Studies“</a:t>
            </a:r>
          </a:p>
          <a:p>
            <a:pPr>
              <a:lnSpc>
                <a:spcPct val="100000"/>
              </a:lnSpc>
              <a:spcAft>
                <a:spcPts val="225"/>
              </a:spcAft>
            </a:pPr>
            <a:r>
              <a:rPr lang="de-AT" sz="2200" dirty="0"/>
              <a:t>Frauen- und geschlechtersensible Lehrveranstaltungen in allen Curricula </a:t>
            </a:r>
          </a:p>
          <a:p>
            <a:pPr>
              <a:spcAft>
                <a:spcPts val="225"/>
              </a:spcAft>
            </a:pPr>
            <a:endParaRPr lang="de-AT" sz="1800" dirty="0"/>
          </a:p>
        </p:txBody>
      </p:sp>
      <p:sp>
        <p:nvSpPr>
          <p:cNvPr id="4" name="Foliennummernplatzhalter 3"/>
          <p:cNvSpPr>
            <a:spLocks noGrp="1"/>
          </p:cNvSpPr>
          <p:nvPr>
            <p:ph type="sldNum" sz="quarter" idx="28"/>
          </p:nvPr>
        </p:nvSpPr>
        <p:spPr/>
        <p:txBody>
          <a:bodyPr/>
          <a:lstStyle/>
          <a:p>
            <a:fld id="{68F3185B-C653-42AE-8B74-FF214C291574}" type="slidenum">
              <a:rPr lang="en-US" smtClean="0"/>
              <a:pPr/>
              <a:t>2</a:t>
            </a:fld>
            <a:endParaRPr lang="en-US"/>
          </a:p>
        </p:txBody>
      </p:sp>
    </p:spTree>
    <p:extLst>
      <p:ext uri="{BB962C8B-B14F-4D97-AF65-F5344CB8AC3E}">
        <p14:creationId xmlns:p14="http://schemas.microsoft.com/office/powerpoint/2010/main" val="369315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9E839-2BC0-C8CD-63A9-E967D608DD9D}"/>
            </a:ext>
          </a:extLst>
        </p:cNvPr>
        <p:cNvGrpSpPr/>
        <p:nvPr/>
      </p:nvGrpSpPr>
      <p:grpSpPr>
        <a:xfrm>
          <a:off x="0" y="0"/>
          <a:ext cx="0" cy="0"/>
          <a:chOff x="0" y="0"/>
          <a:chExt cx="0" cy="0"/>
        </a:xfrm>
      </p:grpSpPr>
      <p:sp>
        <p:nvSpPr>
          <p:cNvPr id="6" name="Titel 1">
            <a:extLst>
              <a:ext uri="{FF2B5EF4-FFF2-40B4-BE49-F238E27FC236}">
                <a16:creationId xmlns:a16="http://schemas.microsoft.com/office/drawing/2014/main" id="{EE8C1947-7E6A-2B20-202A-25714C3FD7F2}"/>
              </a:ext>
            </a:extLst>
          </p:cNvPr>
          <p:cNvSpPr>
            <a:spLocks noGrp="1"/>
          </p:cNvSpPr>
          <p:nvPr>
            <p:ph type="title"/>
          </p:nvPr>
        </p:nvSpPr>
        <p:spPr/>
        <p:txBody>
          <a:bodyPr>
            <a:normAutofit/>
          </a:bodyPr>
          <a:lstStyle/>
          <a:p>
            <a:pPr marL="0" indent="0">
              <a:spcBef>
                <a:spcPts val="0"/>
              </a:spcBef>
              <a:spcAft>
                <a:spcPts val="450"/>
              </a:spcAft>
              <a:buNone/>
            </a:pPr>
            <a:r>
              <a:rPr lang="de-AT" b="1" dirty="0"/>
              <a:t>Repräsentanz und Partizipation</a:t>
            </a:r>
          </a:p>
        </p:txBody>
      </p:sp>
      <p:sp>
        <p:nvSpPr>
          <p:cNvPr id="3" name="Inhaltsplatzhalter 2">
            <a:extLst>
              <a:ext uri="{FF2B5EF4-FFF2-40B4-BE49-F238E27FC236}">
                <a16:creationId xmlns:a16="http://schemas.microsoft.com/office/drawing/2014/main" id="{5D2A5A8B-D780-C4B1-64B2-2FFCB86EEF9E}"/>
              </a:ext>
            </a:extLst>
          </p:cNvPr>
          <p:cNvSpPr>
            <a:spLocks noGrp="1"/>
          </p:cNvSpPr>
          <p:nvPr>
            <p:ph sz="half" idx="1"/>
          </p:nvPr>
        </p:nvSpPr>
        <p:spPr>
          <a:ln>
            <a:noFill/>
          </a:ln>
        </p:spPr>
        <p:txBody>
          <a:bodyPr>
            <a:normAutofit/>
          </a:bodyPr>
          <a:lstStyle/>
          <a:p>
            <a:pPr>
              <a:lnSpc>
                <a:spcPct val="100000"/>
              </a:lnSpc>
              <a:spcBef>
                <a:spcPts val="600"/>
              </a:spcBef>
              <a:spcAft>
                <a:spcPts val="450"/>
              </a:spcAft>
            </a:pPr>
            <a:r>
              <a:rPr lang="de-AT" dirty="0">
                <a:effectLst/>
                <a:latin typeface="Arial" panose="020B0604020202020204" pitchFamily="34" charset="0"/>
                <a:ea typeface="Calibri" panose="020F0502020204030204" pitchFamily="34" charset="0"/>
              </a:rPr>
              <a:t>Die Stadt Linz hat ein Frauenförder- und Gleichstellungsprogramm und verfügt über verschiedene frauenpolitische Organe (Frauenbüro, Frauenbeauftragte, Linzer Frauenausschuss, Stadträtin für Frauen). </a:t>
            </a:r>
          </a:p>
          <a:p>
            <a:pPr>
              <a:lnSpc>
                <a:spcPct val="100000"/>
              </a:lnSpc>
              <a:spcBef>
                <a:spcPts val="600"/>
              </a:spcBef>
              <a:spcAft>
                <a:spcPts val="450"/>
              </a:spcAft>
            </a:pPr>
            <a:r>
              <a:rPr lang="de-AT" dirty="0"/>
              <a:t>Linz bietet spezielle soziokulturellen Angebote für verschiedenste Frauengruppen: junge Linzerinnen, Migrantinnen, Seniorinnen, Frauen mit Beeinträchtigungen</a:t>
            </a:r>
          </a:p>
          <a:p>
            <a:pPr>
              <a:lnSpc>
                <a:spcPct val="100000"/>
              </a:lnSpc>
              <a:spcBef>
                <a:spcPts val="600"/>
              </a:spcBef>
              <a:spcAft>
                <a:spcPts val="450"/>
              </a:spcAft>
            </a:pPr>
            <a:r>
              <a:rPr lang="de-AT" dirty="0">
                <a:effectLst/>
                <a:latin typeface="Arial" panose="020B0604020202020204" pitchFamily="34" charset="0"/>
                <a:ea typeface="Calibri" panose="020F0502020204030204" pitchFamily="34" charset="0"/>
              </a:rPr>
              <a:t>In den letzten Jahren hat sich außerdem ein LGBTIQ* Förder- und Gleichstellungsprogramm in der Stadtpolitik etabliert mit queer-politischen Organen (z.B.  LGBTIQ+* Kompetenzzentrum und das LGBTIQ* Ressort) und Beitritt zum Rainbow Cities Network</a:t>
            </a:r>
            <a:endParaRPr lang="de-DE" dirty="0">
              <a:effectLst/>
              <a:latin typeface="Arial" panose="020B0604020202020204" pitchFamily="34" charset="0"/>
              <a:ea typeface="Calibri" panose="020F0502020204030204" pitchFamily="34" charset="0"/>
            </a:endParaRPr>
          </a:p>
          <a:p>
            <a:pPr>
              <a:spcBef>
                <a:spcPts val="0"/>
              </a:spcBef>
              <a:spcAft>
                <a:spcPts val="450"/>
              </a:spcAft>
            </a:pPr>
            <a:endParaRPr lang="de-AT" sz="1800" dirty="0"/>
          </a:p>
          <a:p>
            <a:pPr>
              <a:spcBef>
                <a:spcPts val="0"/>
              </a:spcBef>
              <a:spcAft>
                <a:spcPts val="450"/>
              </a:spcAft>
            </a:pPr>
            <a:endParaRPr lang="de-AT" sz="1800" dirty="0">
              <a:latin typeface="Arial" panose="020B0604020202020204" pitchFamily="34" charset="0"/>
              <a:ea typeface="Calibri" panose="020F0502020204030204" pitchFamily="34" charset="0"/>
            </a:endParaRPr>
          </a:p>
        </p:txBody>
      </p:sp>
      <p:sp>
        <p:nvSpPr>
          <p:cNvPr id="2" name="Textplatzhalter 1">
            <a:extLst>
              <a:ext uri="{FF2B5EF4-FFF2-40B4-BE49-F238E27FC236}">
                <a16:creationId xmlns:a16="http://schemas.microsoft.com/office/drawing/2014/main" id="{09A97308-6BAF-EDE4-CB71-603D0CD09E55}"/>
              </a:ext>
            </a:extLst>
          </p:cNvPr>
          <p:cNvSpPr>
            <a:spLocks noGrp="1"/>
          </p:cNvSpPr>
          <p:nvPr>
            <p:ph type="body" sz="quarter" idx="25"/>
          </p:nvPr>
        </p:nvSpPr>
        <p:spPr/>
        <p:txBody>
          <a:bodyPr/>
          <a:lstStyle/>
          <a:p>
            <a:endParaRPr lang="de-DE"/>
          </a:p>
        </p:txBody>
      </p:sp>
      <p:sp>
        <p:nvSpPr>
          <p:cNvPr id="4" name="Foliennummernplatzhalter 3">
            <a:extLst>
              <a:ext uri="{FF2B5EF4-FFF2-40B4-BE49-F238E27FC236}">
                <a16:creationId xmlns:a16="http://schemas.microsoft.com/office/drawing/2014/main" id="{717DB6CE-7DCE-3E51-D2B0-0AB5131575E4}"/>
              </a:ext>
            </a:extLst>
          </p:cNvPr>
          <p:cNvSpPr>
            <a:spLocks noGrp="1"/>
          </p:cNvSpPr>
          <p:nvPr>
            <p:ph type="sldNum" sz="quarter" idx="28"/>
          </p:nvPr>
        </p:nvSpPr>
        <p:spPr/>
        <p:txBody>
          <a:bodyPr/>
          <a:lstStyle/>
          <a:p>
            <a:fld id="{68F3185B-C653-42AE-8B74-FF214C291574}" type="slidenum">
              <a:rPr lang="en-US" smtClean="0"/>
              <a:pPr/>
              <a:t>20</a:t>
            </a:fld>
            <a:endParaRPr lang="en-US"/>
          </a:p>
        </p:txBody>
      </p:sp>
    </p:spTree>
    <p:extLst>
      <p:ext uri="{BB962C8B-B14F-4D97-AF65-F5344CB8AC3E}">
        <p14:creationId xmlns:p14="http://schemas.microsoft.com/office/powerpoint/2010/main" val="4146744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Fazit</a:t>
            </a:r>
            <a:endParaRPr lang="en-US" dirty="0"/>
          </a:p>
        </p:txBody>
      </p:sp>
      <p:sp>
        <p:nvSpPr>
          <p:cNvPr id="3" name="Inhaltsplatzhalter 2"/>
          <p:cNvSpPr>
            <a:spLocks noGrp="1"/>
          </p:cNvSpPr>
          <p:nvPr>
            <p:ph sz="half" idx="1"/>
          </p:nvPr>
        </p:nvSpPr>
        <p:spPr>
          <a:xfrm>
            <a:off x="332929" y="1290427"/>
            <a:ext cx="8369186" cy="5211973"/>
          </a:xfrm>
          <a:ln>
            <a:noFill/>
          </a:ln>
        </p:spPr>
        <p:txBody>
          <a:bodyPr>
            <a:normAutofit/>
          </a:bodyPr>
          <a:lstStyle/>
          <a:p>
            <a:pPr>
              <a:lnSpc>
                <a:spcPct val="100000"/>
              </a:lnSpc>
              <a:spcBef>
                <a:spcPts val="0"/>
              </a:spcBef>
              <a:spcAft>
                <a:spcPts val="450"/>
              </a:spcAft>
            </a:pPr>
            <a:r>
              <a:rPr lang="de-AT" sz="1800" dirty="0"/>
              <a:t>Traditionelle Geschlechternormen prägen das Leben der Linzer*innen von Geburt an bis ins hohe Alter.</a:t>
            </a:r>
          </a:p>
          <a:p>
            <a:pPr>
              <a:lnSpc>
                <a:spcPct val="100000"/>
              </a:lnSpc>
              <a:spcBef>
                <a:spcPts val="0"/>
              </a:spcBef>
              <a:spcAft>
                <a:spcPts val="450"/>
              </a:spcAft>
            </a:pPr>
            <a:r>
              <a:rPr lang="de-AT" sz="1800" dirty="0"/>
              <a:t>Linzerinnen sind nach wie vor diejenigen, die für die Betreuung von Kindern „zuständig“ gemacht werden. Sowohl die institutionelle Kinderbetreuung von unter-3-Jährigen als auch die Väterbeteiligung ist in Linz/Österreich stark ausbaufähig.</a:t>
            </a:r>
          </a:p>
          <a:p>
            <a:pPr>
              <a:lnSpc>
                <a:spcPct val="100000"/>
              </a:lnSpc>
              <a:spcBef>
                <a:spcPts val="0"/>
              </a:spcBef>
              <a:spcAft>
                <a:spcPts val="450"/>
              </a:spcAft>
            </a:pPr>
            <a:r>
              <a:rPr lang="de-AT" sz="1800" dirty="0"/>
              <a:t>Zwar steigt die Partizipation von Frauen an der Erwerbsarbeit, aber überwiegend durch Zunahme der Teilzeitarbeit</a:t>
            </a:r>
          </a:p>
          <a:p>
            <a:pPr>
              <a:lnSpc>
                <a:spcPct val="100000"/>
              </a:lnSpc>
              <a:spcBef>
                <a:spcPts val="0"/>
              </a:spcBef>
              <a:spcAft>
                <a:spcPts val="450"/>
              </a:spcAft>
            </a:pPr>
            <a:r>
              <a:rPr lang="de-AT" sz="1800" dirty="0"/>
              <a:t>Auch in Linz gibt es hohe Gehalts- und Pensionsunterschiede zwischen Männern und Frauen.</a:t>
            </a:r>
          </a:p>
          <a:p>
            <a:pPr>
              <a:lnSpc>
                <a:spcPct val="100000"/>
              </a:lnSpc>
              <a:spcBef>
                <a:spcPts val="0"/>
              </a:spcBef>
              <a:spcAft>
                <a:spcPts val="450"/>
              </a:spcAft>
            </a:pPr>
            <a:r>
              <a:rPr lang="de-AT" sz="1800" dirty="0"/>
              <a:t>Kulminierende (strukturelle) Diskriminierung bedeuten besonders für bestimmte Gruppen von Frauen (Alleinerziehende, Pensionistinnen) eine hohe  Armutsgefährdung, die durch Pandemie und Teuerung gesteigert wurde.</a:t>
            </a:r>
          </a:p>
          <a:p>
            <a:pPr>
              <a:lnSpc>
                <a:spcPct val="100000"/>
              </a:lnSpc>
              <a:spcBef>
                <a:spcPts val="0"/>
              </a:spcBef>
              <a:spcAft>
                <a:spcPts val="450"/>
              </a:spcAft>
            </a:pPr>
            <a:r>
              <a:rPr lang="de-AT" sz="1800" dirty="0"/>
              <a:t>Der Dritte Frauenbericht der Stadt Linz formuliert politische Maßnahmen, die zur Verbesserung der Lebenslagen von Linzerinnen beitragen können. </a:t>
            </a:r>
          </a:p>
        </p:txBody>
      </p:sp>
      <p:sp>
        <p:nvSpPr>
          <p:cNvPr id="4" name="Foliennummernplatzhalter 3"/>
          <p:cNvSpPr>
            <a:spLocks noGrp="1"/>
          </p:cNvSpPr>
          <p:nvPr>
            <p:ph type="sldNum" sz="quarter" idx="28"/>
          </p:nvPr>
        </p:nvSpPr>
        <p:spPr/>
        <p:txBody>
          <a:bodyPr/>
          <a:lstStyle/>
          <a:p>
            <a:fld id="{68F3185B-C653-42AE-8B74-FF214C291574}" type="slidenum">
              <a:rPr lang="en-US" smtClean="0"/>
              <a:pPr/>
              <a:t>21</a:t>
            </a:fld>
            <a:endParaRPr lang="en-US"/>
          </a:p>
        </p:txBody>
      </p:sp>
    </p:spTree>
    <p:extLst>
      <p:ext uri="{BB962C8B-B14F-4D97-AF65-F5344CB8AC3E}">
        <p14:creationId xmlns:p14="http://schemas.microsoft.com/office/powerpoint/2010/main" val="2424892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AT" sz="1800" dirty="0">
                <a:hlinkClick r:id="rId3"/>
              </a:rPr>
              <a:t>d</a:t>
            </a:r>
            <a:r>
              <a:rPr lang="de-AT" sz="1800" dirty="0">
                <a:hlinkClick r:id="" action="ppaction://noaction"/>
              </a:rPr>
              <a:t>oris.weichselbaumer@jku.at</a:t>
            </a:r>
          </a:p>
          <a:p>
            <a:r>
              <a:rPr lang="de-AT" sz="1800" dirty="0">
                <a:hlinkClick r:id="" action="ppaction://noaction"/>
              </a:rPr>
              <a:t>frederic.heine@jku.at</a:t>
            </a:r>
            <a:r>
              <a:rPr lang="de-AT" sz="1800" dirty="0"/>
              <a:t> </a:t>
            </a:r>
            <a:endParaRPr lang="en-US" sz="1800" dirty="0"/>
          </a:p>
        </p:txBody>
      </p:sp>
      <p:sp>
        <p:nvSpPr>
          <p:cNvPr id="3" name="Titel 2"/>
          <p:cNvSpPr>
            <a:spLocks noGrp="1"/>
          </p:cNvSpPr>
          <p:nvPr>
            <p:ph type="title"/>
          </p:nvPr>
        </p:nvSpPr>
        <p:spPr>
          <a:xfrm>
            <a:off x="1550701" y="1743146"/>
            <a:ext cx="4945634" cy="1669712"/>
          </a:xfrm>
        </p:spPr>
        <p:txBody>
          <a:bodyPr/>
          <a:lstStyle/>
          <a:p>
            <a:r>
              <a:rPr lang="de-AT" sz="2700" dirty="0"/>
              <a:t>Danke für Ihre Aufmerksamkeit!</a:t>
            </a:r>
            <a:endParaRPr lang="en-US" sz="2700" dirty="0"/>
          </a:p>
        </p:txBody>
      </p:sp>
    </p:spTree>
    <p:extLst>
      <p:ext uri="{BB962C8B-B14F-4D97-AF65-F5344CB8AC3E}">
        <p14:creationId xmlns:p14="http://schemas.microsoft.com/office/powerpoint/2010/main" val="112169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Institut für Frauen- und Geschlechterforschung, JKU</a:t>
            </a:r>
            <a:endParaRPr lang="en-US" dirty="0"/>
          </a:p>
        </p:txBody>
      </p:sp>
      <p:sp>
        <p:nvSpPr>
          <p:cNvPr id="3" name="Inhaltsplatzhalter 2"/>
          <p:cNvSpPr>
            <a:spLocks noGrp="1"/>
          </p:cNvSpPr>
          <p:nvPr>
            <p:ph sz="half" idx="1"/>
          </p:nvPr>
        </p:nvSpPr>
        <p:spPr>
          <a:ln>
            <a:noFill/>
          </a:ln>
        </p:spPr>
        <p:txBody>
          <a:bodyPr/>
          <a:lstStyle/>
          <a:p>
            <a:pPr marL="0" indent="0">
              <a:spcBef>
                <a:spcPts val="0"/>
              </a:spcBef>
              <a:spcAft>
                <a:spcPts val="225"/>
              </a:spcAft>
              <a:buNone/>
            </a:pPr>
            <a:r>
              <a:rPr lang="de-AT" b="1" dirty="0"/>
              <a:t>Projektteam</a:t>
            </a:r>
          </a:p>
          <a:p>
            <a:pPr marL="0" indent="0">
              <a:spcBef>
                <a:spcPts val="0"/>
              </a:spcBef>
              <a:spcAft>
                <a:spcPts val="225"/>
              </a:spcAft>
              <a:buNone/>
            </a:pPr>
            <a:endParaRPr lang="de-AT" sz="1800" b="1" dirty="0"/>
          </a:p>
          <a:p>
            <a:pPr>
              <a:spcBef>
                <a:spcPts val="0"/>
              </a:spcBef>
              <a:spcAft>
                <a:spcPts val="225"/>
              </a:spcAft>
            </a:pPr>
            <a:r>
              <a:rPr lang="de-AT" sz="1950" b="1" dirty="0"/>
              <a:t>Projektleitung: </a:t>
            </a:r>
            <a:r>
              <a:rPr lang="de-AT" sz="1950" dirty="0"/>
              <a:t>Univ.-Prof.</a:t>
            </a:r>
            <a:r>
              <a:rPr lang="de-AT" sz="1950" baseline="30000" dirty="0"/>
              <a:t>in</a:t>
            </a:r>
            <a:r>
              <a:rPr lang="de-AT" sz="1950" dirty="0"/>
              <a:t> Dr.</a:t>
            </a:r>
            <a:r>
              <a:rPr lang="de-AT" sz="1950" baseline="30000" dirty="0"/>
              <a:t>in</a:t>
            </a:r>
            <a:r>
              <a:rPr lang="de-AT" sz="1950" dirty="0"/>
              <a:t> Doris </a:t>
            </a:r>
            <a:r>
              <a:rPr lang="de-AT" sz="1950" dirty="0" err="1"/>
              <a:t>Weichselbaumer</a:t>
            </a:r>
            <a:r>
              <a:rPr lang="de-AT" sz="1950" dirty="0"/>
              <a:t> (</a:t>
            </a:r>
            <a:r>
              <a:rPr lang="de-AT" sz="1950" dirty="0">
                <a:hlinkClick r:id="rId3"/>
              </a:rPr>
              <a:t>doris.weichselbaumer@jku.at</a:t>
            </a:r>
            <a:r>
              <a:rPr lang="de-AT" sz="1950" dirty="0"/>
              <a:t>) </a:t>
            </a:r>
          </a:p>
          <a:p>
            <a:pPr>
              <a:spcBef>
                <a:spcPts val="0"/>
              </a:spcBef>
              <a:spcAft>
                <a:spcPts val="225"/>
              </a:spcAft>
            </a:pPr>
            <a:r>
              <a:rPr lang="de-AT" sz="1950" b="1" dirty="0"/>
              <a:t>Autor*innen:</a:t>
            </a:r>
          </a:p>
          <a:p>
            <a:pPr lvl="1">
              <a:spcAft>
                <a:spcPts val="225"/>
              </a:spcAft>
            </a:pPr>
            <a:r>
              <a:rPr lang="de-AT" sz="1950" dirty="0"/>
              <a:t>Frederic Heine PhD (</a:t>
            </a:r>
            <a:r>
              <a:rPr lang="de-AT" sz="1950" dirty="0">
                <a:hlinkClick r:id="rId4"/>
              </a:rPr>
              <a:t>frederic.heine@jku.at</a:t>
            </a:r>
            <a:r>
              <a:rPr lang="de-AT" sz="1950" dirty="0"/>
              <a:t>) </a:t>
            </a:r>
          </a:p>
          <a:p>
            <a:pPr lvl="1">
              <a:spcAft>
                <a:spcPts val="225"/>
              </a:spcAft>
            </a:pPr>
            <a:r>
              <a:rPr lang="de-AT" sz="1950" dirty="0"/>
              <a:t>Johanna </a:t>
            </a:r>
            <a:r>
              <a:rPr lang="de-AT" sz="1950" dirty="0" err="1"/>
              <a:t>Hauenschild</a:t>
            </a:r>
            <a:r>
              <a:rPr lang="de-AT" sz="1950" dirty="0"/>
              <a:t> (MA)</a:t>
            </a:r>
          </a:p>
          <a:p>
            <a:pPr lvl="1">
              <a:spcAft>
                <a:spcPts val="225"/>
              </a:spcAft>
            </a:pPr>
            <a:r>
              <a:rPr lang="de-AT" sz="1950" dirty="0"/>
              <a:t>Alexander Bryce Hass (MA)</a:t>
            </a:r>
          </a:p>
          <a:p>
            <a:pPr>
              <a:spcAft>
                <a:spcPts val="225"/>
              </a:spcAft>
            </a:pPr>
            <a:r>
              <a:rPr lang="de-AT" sz="1950" b="1" dirty="0"/>
              <a:t>Mitarbeit</a:t>
            </a:r>
            <a:r>
              <a:rPr lang="de-AT" sz="1950" dirty="0"/>
              <a:t>: Georgia Liedringer (</a:t>
            </a:r>
            <a:r>
              <a:rPr lang="de-AT" sz="1950" dirty="0" err="1"/>
              <a:t>BSc</a:t>
            </a:r>
            <a:r>
              <a:rPr lang="de-AT" sz="1950" dirty="0"/>
              <a:t>), Marie </a:t>
            </a:r>
            <a:r>
              <a:rPr lang="de-AT" sz="1950" dirty="0" err="1"/>
              <a:t>Jungreuthmayer</a:t>
            </a:r>
            <a:r>
              <a:rPr lang="de-AT" sz="1950" dirty="0"/>
              <a:t> (MA), Maximilian </a:t>
            </a:r>
            <a:r>
              <a:rPr lang="de-AT" sz="1950" dirty="0" err="1"/>
              <a:t>Harslem</a:t>
            </a:r>
            <a:r>
              <a:rPr lang="de-AT" sz="1950" dirty="0"/>
              <a:t> (BA)</a:t>
            </a:r>
            <a:endParaRPr lang="de-AT" sz="1800" dirty="0"/>
          </a:p>
        </p:txBody>
      </p:sp>
      <p:sp>
        <p:nvSpPr>
          <p:cNvPr id="4" name="Foliennummernplatzhalter 3"/>
          <p:cNvSpPr>
            <a:spLocks noGrp="1"/>
          </p:cNvSpPr>
          <p:nvPr>
            <p:ph type="sldNum" sz="quarter" idx="28"/>
          </p:nvPr>
        </p:nvSpPr>
        <p:spPr/>
        <p:txBody>
          <a:bodyPr/>
          <a:lstStyle/>
          <a:p>
            <a:fld id="{68F3185B-C653-42AE-8B74-FF214C291574}" type="slidenum">
              <a:rPr lang="en-US" smtClean="0"/>
              <a:pPr/>
              <a:t>3</a:t>
            </a:fld>
            <a:endParaRPr lang="en-US"/>
          </a:p>
        </p:txBody>
      </p:sp>
    </p:spTree>
    <p:extLst>
      <p:ext uri="{BB962C8B-B14F-4D97-AF65-F5344CB8AC3E}">
        <p14:creationId xmlns:p14="http://schemas.microsoft.com/office/powerpoint/2010/main" val="392344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Institut für Frauen- und Geschlechterforschung</a:t>
            </a:r>
            <a:endParaRPr lang="en-US" dirty="0"/>
          </a:p>
        </p:txBody>
      </p:sp>
      <p:sp>
        <p:nvSpPr>
          <p:cNvPr id="3" name="Inhaltsplatzhalter 2"/>
          <p:cNvSpPr>
            <a:spLocks noGrp="1"/>
          </p:cNvSpPr>
          <p:nvPr>
            <p:ph sz="half" idx="1"/>
          </p:nvPr>
        </p:nvSpPr>
        <p:spPr>
          <a:ln>
            <a:noFill/>
          </a:ln>
        </p:spPr>
        <p:txBody>
          <a:bodyPr/>
          <a:lstStyle/>
          <a:p>
            <a:pPr>
              <a:lnSpc>
                <a:spcPct val="100000"/>
              </a:lnSpc>
              <a:spcBef>
                <a:spcPts val="1200"/>
              </a:spcBef>
              <a:spcAft>
                <a:spcPts val="225"/>
              </a:spcAft>
            </a:pPr>
            <a:r>
              <a:rPr lang="de-AT" sz="1950" b="1" dirty="0"/>
              <a:t>Hauptprojektzeit: </a:t>
            </a:r>
            <a:r>
              <a:rPr lang="de-AT" sz="1950" dirty="0"/>
              <a:t>Mai – Dezember 2024</a:t>
            </a:r>
          </a:p>
          <a:p>
            <a:pPr>
              <a:lnSpc>
                <a:spcPct val="100000"/>
              </a:lnSpc>
              <a:spcBef>
                <a:spcPts val="1200"/>
              </a:spcBef>
              <a:spcAft>
                <a:spcPts val="225"/>
              </a:spcAft>
            </a:pPr>
            <a:r>
              <a:rPr lang="de-AT" sz="1950" b="1" dirty="0"/>
              <a:t>Aktualisierung</a:t>
            </a:r>
            <a:r>
              <a:rPr lang="de-AT" sz="1950" dirty="0"/>
              <a:t> des Zweiten Linzer Frauenberichtes (2018)</a:t>
            </a:r>
          </a:p>
          <a:p>
            <a:pPr>
              <a:lnSpc>
                <a:spcPct val="100000"/>
              </a:lnSpc>
              <a:spcBef>
                <a:spcPts val="1200"/>
              </a:spcBef>
              <a:spcAft>
                <a:spcPts val="225"/>
              </a:spcAft>
            </a:pPr>
            <a:r>
              <a:rPr lang="de-AT" sz="1950" dirty="0"/>
              <a:t>Quantitative Berichterstattung über die </a:t>
            </a:r>
            <a:r>
              <a:rPr lang="de-AT" sz="1950" b="1" dirty="0"/>
              <a:t>Lebensrealitäten von Frauen in Linz</a:t>
            </a:r>
            <a:r>
              <a:rPr lang="de-AT" sz="1950" dirty="0"/>
              <a:t> (und Oberösterreich)</a:t>
            </a:r>
          </a:p>
          <a:p>
            <a:pPr>
              <a:lnSpc>
                <a:spcPct val="100000"/>
              </a:lnSpc>
              <a:spcBef>
                <a:spcPts val="1200"/>
              </a:spcBef>
              <a:spcAft>
                <a:spcPts val="225"/>
              </a:spcAft>
            </a:pPr>
            <a:r>
              <a:rPr lang="de-AT" sz="1950" b="1" dirty="0"/>
              <a:t>Sekundärstatistische Analyse </a:t>
            </a:r>
            <a:r>
              <a:rPr lang="de-AT" sz="1950" dirty="0"/>
              <a:t>von Daten erhoben durch (v.a.): AKOÖ; AMS OÖ; Amt für Soziales, Jugend und Familie der Stadt Linz; Amt für Stadtforschung; Institut für Gesundheitsplanung; Land OÖ; Statistik Austria; WKOÖ</a:t>
            </a:r>
          </a:p>
        </p:txBody>
      </p:sp>
      <p:sp>
        <p:nvSpPr>
          <p:cNvPr id="4" name="Foliennummernplatzhalter 3"/>
          <p:cNvSpPr>
            <a:spLocks noGrp="1"/>
          </p:cNvSpPr>
          <p:nvPr>
            <p:ph type="sldNum" sz="quarter" idx="28"/>
          </p:nvPr>
        </p:nvSpPr>
        <p:spPr/>
        <p:txBody>
          <a:bodyPr/>
          <a:lstStyle/>
          <a:p>
            <a:fld id="{68F3185B-C653-42AE-8B74-FF214C291574}" type="slidenum">
              <a:rPr lang="en-US" smtClean="0"/>
              <a:pPr/>
              <a:t>4</a:t>
            </a:fld>
            <a:endParaRPr lang="en-US"/>
          </a:p>
        </p:txBody>
      </p:sp>
    </p:spTree>
    <p:extLst>
      <p:ext uri="{BB962C8B-B14F-4D97-AF65-F5344CB8AC3E}">
        <p14:creationId xmlns:p14="http://schemas.microsoft.com/office/powerpoint/2010/main" val="344929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Dritter Frauenbericht </a:t>
            </a:r>
            <a:br>
              <a:rPr lang="de-AT" dirty="0"/>
            </a:br>
            <a:r>
              <a:rPr lang="de-AT" dirty="0"/>
              <a:t>der Stadt Linz</a:t>
            </a:r>
            <a:endParaRPr lang="en-US" dirty="0"/>
          </a:p>
        </p:txBody>
      </p:sp>
      <p:sp>
        <p:nvSpPr>
          <p:cNvPr id="3" name="Inhaltsplatzhalter 2"/>
          <p:cNvSpPr>
            <a:spLocks noGrp="1"/>
          </p:cNvSpPr>
          <p:nvPr>
            <p:ph sz="half" idx="1"/>
          </p:nvPr>
        </p:nvSpPr>
        <p:spPr>
          <a:ln>
            <a:noFill/>
          </a:ln>
        </p:spPr>
        <p:txBody>
          <a:bodyPr>
            <a:normAutofit/>
          </a:bodyPr>
          <a:lstStyle/>
          <a:p>
            <a:pPr marL="0" indent="0">
              <a:spcBef>
                <a:spcPts val="0"/>
              </a:spcBef>
              <a:spcAft>
                <a:spcPts val="225"/>
              </a:spcAft>
              <a:buNone/>
            </a:pPr>
            <a:r>
              <a:rPr lang="de-AT" b="1" dirty="0"/>
              <a:t>Aufbau</a:t>
            </a:r>
          </a:p>
          <a:p>
            <a:pPr>
              <a:spcBef>
                <a:spcPts val="0"/>
              </a:spcBef>
              <a:spcAft>
                <a:spcPts val="225"/>
              </a:spcAft>
            </a:pPr>
            <a:r>
              <a:rPr lang="de-AT" dirty="0"/>
              <a:t>Einleitung</a:t>
            </a:r>
          </a:p>
          <a:p>
            <a:pPr>
              <a:spcBef>
                <a:spcPts val="0"/>
              </a:spcBef>
              <a:spcAft>
                <a:spcPts val="225"/>
              </a:spcAft>
            </a:pPr>
            <a:r>
              <a:rPr lang="de-AT" dirty="0"/>
              <a:t>Soziodemographie</a:t>
            </a:r>
          </a:p>
          <a:p>
            <a:pPr>
              <a:spcBef>
                <a:spcPts val="0"/>
              </a:spcBef>
              <a:spcAft>
                <a:spcPts val="225"/>
              </a:spcAft>
            </a:pPr>
            <a:r>
              <a:rPr lang="de-AT" dirty="0"/>
              <a:t>Lebensformen</a:t>
            </a:r>
          </a:p>
          <a:p>
            <a:pPr>
              <a:spcBef>
                <a:spcPts val="0"/>
              </a:spcBef>
              <a:spcAft>
                <a:spcPts val="225"/>
              </a:spcAft>
            </a:pPr>
            <a:r>
              <a:rPr lang="de-AT" dirty="0"/>
              <a:t>Bildung</a:t>
            </a:r>
          </a:p>
          <a:p>
            <a:pPr>
              <a:spcBef>
                <a:spcPts val="0"/>
              </a:spcBef>
              <a:spcAft>
                <a:spcPts val="225"/>
              </a:spcAft>
            </a:pPr>
            <a:r>
              <a:rPr lang="de-AT" dirty="0"/>
              <a:t>Erwerbstätigkeit</a:t>
            </a:r>
          </a:p>
          <a:p>
            <a:pPr>
              <a:spcBef>
                <a:spcPts val="0"/>
              </a:spcBef>
              <a:spcAft>
                <a:spcPts val="225"/>
              </a:spcAft>
            </a:pPr>
            <a:r>
              <a:rPr lang="de-AT" dirty="0"/>
              <a:t>Sozioökonomische Lage</a:t>
            </a:r>
          </a:p>
          <a:p>
            <a:pPr>
              <a:spcBef>
                <a:spcPts val="0"/>
              </a:spcBef>
              <a:spcAft>
                <a:spcPts val="225"/>
              </a:spcAft>
            </a:pPr>
            <a:r>
              <a:rPr lang="de-AT" dirty="0" err="1"/>
              <a:t>Gesundheiten</a:t>
            </a:r>
            <a:endParaRPr lang="de-AT" dirty="0"/>
          </a:p>
          <a:p>
            <a:pPr>
              <a:spcBef>
                <a:spcPts val="0"/>
              </a:spcBef>
              <a:spcAft>
                <a:spcPts val="225"/>
              </a:spcAft>
            </a:pPr>
            <a:r>
              <a:rPr lang="de-AT" dirty="0"/>
              <a:t>Repräsentanz und Partizipation</a:t>
            </a:r>
            <a:endParaRPr lang="en-GB" dirty="0"/>
          </a:p>
          <a:p>
            <a:pPr>
              <a:spcBef>
                <a:spcPts val="0"/>
              </a:spcBef>
              <a:spcAft>
                <a:spcPts val="225"/>
              </a:spcAft>
            </a:pPr>
            <a:endParaRPr lang="de-AT" sz="1950" dirty="0"/>
          </a:p>
        </p:txBody>
      </p:sp>
      <p:sp>
        <p:nvSpPr>
          <p:cNvPr id="6" name="Textplatzhalter 5">
            <a:extLst>
              <a:ext uri="{FF2B5EF4-FFF2-40B4-BE49-F238E27FC236}">
                <a16:creationId xmlns:a16="http://schemas.microsoft.com/office/drawing/2014/main" id="{366978E3-5CD4-48B8-8590-0F5D67CEB1FA}"/>
              </a:ext>
            </a:extLst>
          </p:cNvPr>
          <p:cNvSpPr>
            <a:spLocks noGrp="1"/>
          </p:cNvSpPr>
          <p:nvPr>
            <p:ph type="body" sz="quarter" idx="25"/>
          </p:nvPr>
        </p:nvSpPr>
        <p:spPr/>
        <p:txBody>
          <a:bodyPr/>
          <a:lstStyle/>
          <a:p>
            <a:endParaRPr lang="de-DE"/>
          </a:p>
        </p:txBody>
      </p:sp>
      <p:sp>
        <p:nvSpPr>
          <p:cNvPr id="4" name="Foliennummernplatzhalter 3"/>
          <p:cNvSpPr>
            <a:spLocks noGrp="1"/>
          </p:cNvSpPr>
          <p:nvPr>
            <p:ph type="sldNum" sz="quarter" idx="28"/>
          </p:nvPr>
        </p:nvSpPr>
        <p:spPr/>
        <p:txBody>
          <a:bodyPr/>
          <a:lstStyle/>
          <a:p>
            <a:fld id="{68F3185B-C653-42AE-8B74-FF214C291574}" type="slidenum">
              <a:rPr lang="en-US" smtClean="0"/>
              <a:pPr/>
              <a:t>5</a:t>
            </a:fld>
            <a:endParaRPr lang="en-US"/>
          </a:p>
        </p:txBody>
      </p:sp>
      <p:sp>
        <p:nvSpPr>
          <p:cNvPr id="5" name="Textfeld 4"/>
          <p:cNvSpPr txBox="1"/>
          <p:nvPr/>
        </p:nvSpPr>
        <p:spPr>
          <a:xfrm>
            <a:off x="5722136" y="3429000"/>
            <a:ext cx="2812264" cy="679481"/>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marL="243000" indent="-243000">
              <a:lnSpc>
                <a:spcPct val="105000"/>
              </a:lnSpc>
              <a:spcAft>
                <a:spcPts val="225"/>
              </a:spcAft>
              <a:buSzPct val="90000"/>
              <a:buFont typeface="Wingdings 2" panose="05020102010507070707" pitchFamily="18" charset="2"/>
              <a:buChar char=""/>
            </a:pPr>
            <a:r>
              <a:rPr lang="de-AT" dirty="0"/>
              <a:t>51 Grafiken (2018: 39) </a:t>
            </a:r>
          </a:p>
          <a:p>
            <a:pPr marL="243000" indent="-243000">
              <a:lnSpc>
                <a:spcPct val="105000"/>
              </a:lnSpc>
              <a:spcAft>
                <a:spcPts val="225"/>
              </a:spcAft>
              <a:buSzPct val="90000"/>
              <a:buFont typeface="Wingdings 2" panose="05020102010507070707" pitchFamily="18" charset="2"/>
              <a:buChar char=""/>
            </a:pPr>
            <a:r>
              <a:rPr lang="de-AT" dirty="0"/>
              <a:t>30 Tabellen</a:t>
            </a:r>
            <a:endParaRPr lang="en-GB" dirty="0"/>
          </a:p>
        </p:txBody>
      </p:sp>
    </p:spTree>
    <p:extLst>
      <p:ext uri="{BB962C8B-B14F-4D97-AF65-F5344CB8AC3E}">
        <p14:creationId xmlns:p14="http://schemas.microsoft.com/office/powerpoint/2010/main" val="2037044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5">
            <a:extLst>
              <a:ext uri="{FF2B5EF4-FFF2-40B4-BE49-F238E27FC236}">
                <a16:creationId xmlns:a16="http://schemas.microsoft.com/office/drawing/2014/main" id="{6B01C89E-B292-4E5F-843A-AC053BF93DAD}"/>
              </a:ext>
            </a:extLst>
          </p:cNvPr>
          <p:cNvSpPr>
            <a:spLocks noGrp="1"/>
          </p:cNvSpPr>
          <p:nvPr>
            <p:ph type="subTitle" idx="1"/>
          </p:nvPr>
        </p:nvSpPr>
        <p:spPr/>
        <p:txBody>
          <a:bodyPr/>
          <a:lstStyle/>
          <a:p>
            <a:endParaRPr lang="de-DE"/>
          </a:p>
        </p:txBody>
      </p:sp>
      <p:sp>
        <p:nvSpPr>
          <p:cNvPr id="5" name="Titel 4">
            <a:extLst>
              <a:ext uri="{FF2B5EF4-FFF2-40B4-BE49-F238E27FC236}">
                <a16:creationId xmlns:a16="http://schemas.microsoft.com/office/drawing/2014/main" id="{D67A2894-E8A9-43DE-A213-AA32DFE983D8}"/>
              </a:ext>
            </a:extLst>
          </p:cNvPr>
          <p:cNvSpPr>
            <a:spLocks noGrp="1"/>
          </p:cNvSpPr>
          <p:nvPr>
            <p:ph type="title"/>
          </p:nvPr>
        </p:nvSpPr>
        <p:spPr/>
        <p:txBody>
          <a:bodyPr/>
          <a:lstStyle/>
          <a:p>
            <a:r>
              <a:rPr lang="de-DE" dirty="0"/>
              <a:t>Ausgewählte Ergebnisse</a:t>
            </a:r>
          </a:p>
        </p:txBody>
      </p:sp>
    </p:spTree>
    <p:extLst>
      <p:ext uri="{BB962C8B-B14F-4D97-AF65-F5344CB8AC3E}">
        <p14:creationId xmlns:p14="http://schemas.microsoft.com/office/powerpoint/2010/main" val="397697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0" indent="0">
              <a:spcBef>
                <a:spcPts val="0"/>
              </a:spcBef>
              <a:spcAft>
                <a:spcPts val="450"/>
              </a:spcAft>
              <a:buNone/>
            </a:pPr>
            <a:r>
              <a:rPr lang="de-AT" b="1" dirty="0"/>
              <a:t>Soziodemographie</a:t>
            </a:r>
          </a:p>
        </p:txBody>
      </p:sp>
      <p:sp>
        <p:nvSpPr>
          <p:cNvPr id="3" name="Inhaltsplatzhalter 2"/>
          <p:cNvSpPr>
            <a:spLocks noGrp="1"/>
          </p:cNvSpPr>
          <p:nvPr>
            <p:ph sz="half" idx="1"/>
          </p:nvPr>
        </p:nvSpPr>
        <p:spPr>
          <a:xfrm>
            <a:off x="332929" y="937336"/>
            <a:ext cx="8369186" cy="4982932"/>
          </a:xfrm>
          <a:ln>
            <a:noFill/>
          </a:ln>
        </p:spPr>
        <p:txBody>
          <a:bodyPr/>
          <a:lstStyle/>
          <a:p>
            <a:pPr>
              <a:spcBef>
                <a:spcPts val="0"/>
              </a:spcBef>
              <a:spcAft>
                <a:spcPts val="450"/>
              </a:spcAft>
            </a:pPr>
            <a:r>
              <a:rPr lang="de-AT" sz="1800" dirty="0"/>
              <a:t>Die Linzer Hauptwohnsitzbevölkerung wächst stetig, wobei der aktuelle Frauenanteil 51,0% beträgt (1.1.2024: 108.311 Frauen).</a:t>
            </a:r>
          </a:p>
          <a:p>
            <a:pPr>
              <a:spcBef>
                <a:spcPts val="0"/>
              </a:spcBef>
              <a:spcAft>
                <a:spcPts val="450"/>
              </a:spcAft>
            </a:pPr>
            <a:r>
              <a:rPr lang="de-AT" sz="1800" dirty="0"/>
              <a:t>Der Frauenanteil schwankt zwischen den Bezirken: 43,7% im Industriegebiet-Hafen (Wohnbevölkerung: 119 Personen); 52,9% in St. Magdalena.</a:t>
            </a:r>
          </a:p>
          <a:p>
            <a:pPr marL="0" indent="0">
              <a:spcBef>
                <a:spcPts val="0"/>
              </a:spcBef>
              <a:spcAft>
                <a:spcPts val="225"/>
              </a:spcAft>
              <a:buNone/>
            </a:pPr>
            <a:endParaRPr lang="de-AT" sz="1800" dirty="0"/>
          </a:p>
        </p:txBody>
      </p:sp>
      <p:sp>
        <p:nvSpPr>
          <p:cNvPr id="4" name="Foliennummernplatzhalter 3"/>
          <p:cNvSpPr>
            <a:spLocks noGrp="1"/>
          </p:cNvSpPr>
          <p:nvPr>
            <p:ph type="sldNum" sz="quarter" idx="28"/>
          </p:nvPr>
        </p:nvSpPr>
        <p:spPr/>
        <p:txBody>
          <a:bodyPr/>
          <a:lstStyle/>
          <a:p>
            <a:fld id="{68F3185B-C653-42AE-8B74-FF214C291574}" type="slidenum">
              <a:rPr lang="en-US" smtClean="0"/>
              <a:pPr/>
              <a:t>7</a:t>
            </a:fld>
            <a:endParaRPr lang="en-US"/>
          </a:p>
        </p:txBody>
      </p:sp>
      <p:graphicFrame>
        <p:nvGraphicFramePr>
          <p:cNvPr id="6" name="Diagramm 5">
            <a:extLst>
              <a:ext uri="{FF2B5EF4-FFF2-40B4-BE49-F238E27FC236}">
                <a16:creationId xmlns:a16="http://schemas.microsoft.com/office/drawing/2014/main" id="{79F06033-FE22-4405-BD55-FAB294D71E28}"/>
              </a:ext>
            </a:extLst>
          </p:cNvPr>
          <p:cNvGraphicFramePr>
            <a:graphicFrameLocks/>
          </p:cNvGraphicFramePr>
          <p:nvPr>
            <p:extLst>
              <p:ext uri="{D42A27DB-BD31-4B8C-83A1-F6EECF244321}">
                <p14:modId xmlns:p14="http://schemas.microsoft.com/office/powerpoint/2010/main" val="22286569"/>
              </p:ext>
            </p:extLst>
          </p:nvPr>
        </p:nvGraphicFramePr>
        <p:xfrm>
          <a:off x="441884" y="2339453"/>
          <a:ext cx="8174577" cy="3958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053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p:txBody>
          <a:bodyPr>
            <a:normAutofit/>
          </a:bodyPr>
          <a:lstStyle/>
          <a:p>
            <a:pPr>
              <a:spcAft>
                <a:spcPts val="900"/>
              </a:spcAft>
            </a:pPr>
            <a:r>
              <a:rPr lang="de-AT" b="1" dirty="0"/>
              <a:t>Lebensformen</a:t>
            </a:r>
            <a:endParaRPr lang="en-US" dirty="0"/>
          </a:p>
        </p:txBody>
      </p:sp>
      <p:sp>
        <p:nvSpPr>
          <p:cNvPr id="3" name="Inhaltsplatzhalter 2"/>
          <p:cNvSpPr>
            <a:spLocks noGrp="1"/>
          </p:cNvSpPr>
          <p:nvPr>
            <p:ph sz="half" idx="1"/>
          </p:nvPr>
        </p:nvSpPr>
        <p:spPr>
          <a:ln>
            <a:noFill/>
          </a:ln>
        </p:spPr>
        <p:txBody>
          <a:bodyPr>
            <a:normAutofit/>
          </a:bodyPr>
          <a:lstStyle/>
          <a:p>
            <a:pPr>
              <a:spcBef>
                <a:spcPts val="0"/>
              </a:spcBef>
              <a:spcAft>
                <a:spcPts val="450"/>
              </a:spcAft>
            </a:pPr>
            <a:r>
              <a:rPr lang="de-DE" dirty="0"/>
              <a:t>46% der Linzerinnen sind ledig, 35% verheiratet, 0,2% in eingetragener Partner*</a:t>
            </a:r>
            <a:r>
              <a:rPr lang="de-DE" dirty="0" err="1"/>
              <a:t>innenschaft</a:t>
            </a:r>
            <a:r>
              <a:rPr lang="de-DE" dirty="0"/>
              <a:t>, 10% geschieden und 8% verwitwet.</a:t>
            </a:r>
          </a:p>
          <a:p>
            <a:pPr>
              <a:spcBef>
                <a:spcPts val="0"/>
              </a:spcBef>
              <a:spcAft>
                <a:spcPts val="450"/>
              </a:spcAft>
            </a:pPr>
            <a:r>
              <a:rPr lang="de-AT" dirty="0"/>
              <a:t>Veränderte Lebensweisen, wie etwa längere Bildungswege, verändern die Partner*</a:t>
            </a:r>
            <a:r>
              <a:rPr lang="de-AT" dirty="0" err="1"/>
              <a:t>innenschafts</a:t>
            </a:r>
            <a:r>
              <a:rPr lang="de-AT" dirty="0"/>
              <a:t>- und Familienplanung:</a:t>
            </a:r>
          </a:p>
          <a:p>
            <a:pPr lvl="1">
              <a:spcAft>
                <a:spcPts val="450"/>
              </a:spcAft>
            </a:pPr>
            <a:r>
              <a:rPr lang="de-AT" sz="1800" dirty="0"/>
              <a:t>mittleres Heiratsalter (</a:t>
            </a:r>
            <a:r>
              <a:rPr lang="de-AT" sz="1800" dirty="0" err="1"/>
              <a:t>verschiedengeschl</a:t>
            </a:r>
            <a:r>
              <a:rPr lang="de-AT" sz="1800" dirty="0"/>
              <a:t>.) von Frauen 1984: 24,2 Jahre, 2023: 32,4 Jahre</a:t>
            </a:r>
          </a:p>
          <a:p>
            <a:pPr lvl="1">
              <a:spcAft>
                <a:spcPts val="450"/>
              </a:spcAft>
            </a:pPr>
            <a:r>
              <a:rPr lang="de-AT" sz="1800" dirty="0"/>
              <a:t>Auch gibt es weniger junge und mehr ältere Mütter (2022: 1,5% der Mütter unter 20J., 1970: 13,7% unter 19J.)</a:t>
            </a:r>
          </a:p>
          <a:p>
            <a:pPr>
              <a:spcAft>
                <a:spcPts val="225"/>
              </a:spcAft>
            </a:pPr>
            <a:r>
              <a:rPr lang="de-AT" dirty="0"/>
              <a:t>Gleichgeschlechtliche Eheschließungen haben seit Öffnung der Ehe 2019 deutlich zugenommen; Eingetragene Partner*</a:t>
            </a:r>
            <a:r>
              <a:rPr lang="de-AT" dirty="0" err="1"/>
              <a:t>innenschaften</a:t>
            </a:r>
            <a:r>
              <a:rPr lang="de-AT" dirty="0"/>
              <a:t> abgenommen (gemeinsam &lt;40 pro Jahr).</a:t>
            </a:r>
          </a:p>
        </p:txBody>
      </p:sp>
      <p:sp>
        <p:nvSpPr>
          <p:cNvPr id="4" name="Foliennummernplatzhalter 3"/>
          <p:cNvSpPr>
            <a:spLocks noGrp="1"/>
          </p:cNvSpPr>
          <p:nvPr>
            <p:ph type="sldNum" sz="quarter" idx="28"/>
          </p:nvPr>
        </p:nvSpPr>
        <p:spPr/>
        <p:txBody>
          <a:bodyPr/>
          <a:lstStyle/>
          <a:p>
            <a:fld id="{68F3185B-C653-42AE-8B74-FF214C291574}" type="slidenum">
              <a:rPr lang="en-US" smtClean="0"/>
              <a:pPr/>
              <a:t>8</a:t>
            </a:fld>
            <a:endParaRPr lang="en-US"/>
          </a:p>
        </p:txBody>
      </p:sp>
    </p:spTree>
    <p:extLst>
      <p:ext uri="{BB962C8B-B14F-4D97-AF65-F5344CB8AC3E}">
        <p14:creationId xmlns:p14="http://schemas.microsoft.com/office/powerpoint/2010/main" val="160320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p:cNvSpPr>
            <a:spLocks noGrp="1"/>
          </p:cNvSpPr>
          <p:nvPr>
            <p:ph type="title"/>
          </p:nvPr>
        </p:nvSpPr>
        <p:spPr/>
        <p:txBody>
          <a:bodyPr>
            <a:normAutofit/>
          </a:bodyPr>
          <a:lstStyle/>
          <a:p>
            <a:pPr marL="0" indent="0">
              <a:spcBef>
                <a:spcPts val="0"/>
              </a:spcBef>
              <a:spcAft>
                <a:spcPts val="450"/>
              </a:spcAft>
              <a:buNone/>
            </a:pPr>
            <a:r>
              <a:rPr lang="de-AT" b="1" dirty="0"/>
              <a:t>Bildung</a:t>
            </a:r>
          </a:p>
        </p:txBody>
      </p:sp>
      <p:sp>
        <p:nvSpPr>
          <p:cNvPr id="3" name="Inhaltsplatzhalter 2"/>
          <p:cNvSpPr>
            <a:spLocks noGrp="1"/>
          </p:cNvSpPr>
          <p:nvPr>
            <p:ph sz="half" idx="1"/>
          </p:nvPr>
        </p:nvSpPr>
        <p:spPr>
          <a:xfrm>
            <a:off x="332929" y="1346857"/>
            <a:ext cx="8369186" cy="4884609"/>
          </a:xfrm>
          <a:ln>
            <a:noFill/>
          </a:ln>
        </p:spPr>
        <p:txBody>
          <a:bodyPr/>
          <a:lstStyle/>
          <a:p>
            <a:pPr>
              <a:lnSpc>
                <a:spcPct val="100000"/>
              </a:lnSpc>
              <a:spcBef>
                <a:spcPts val="0"/>
              </a:spcBef>
              <a:spcAft>
                <a:spcPts val="450"/>
              </a:spcAft>
            </a:pPr>
            <a:r>
              <a:rPr lang="de-AT" sz="1800" dirty="0"/>
              <a:t>Seit 1991 hat sich der Anteil der Linzerinnen mit </a:t>
            </a:r>
            <a:r>
              <a:rPr lang="de-AT" sz="1800" b="1" dirty="0"/>
              <a:t>tertiärem Abschluss </a:t>
            </a:r>
            <a:r>
              <a:rPr lang="de-AT" sz="1800" dirty="0"/>
              <a:t>(Universität, Fachhochschule, Kolleg) mehr als verdoppelt (2021: 26,7%) und liegt mittlerweile über dem der Männer (23,3%). Dafür haben etwas mehr Frauen nur einen </a:t>
            </a:r>
            <a:r>
              <a:rPr lang="de-AT" sz="1800" b="1" dirty="0"/>
              <a:t>Pflichtschulabschluss</a:t>
            </a:r>
            <a:r>
              <a:rPr lang="de-AT" sz="1800" dirty="0"/>
              <a:t> (25,3% im Vergleich zu 23,6% bei Männern). </a:t>
            </a:r>
          </a:p>
          <a:p>
            <a:pPr>
              <a:lnSpc>
                <a:spcPct val="100000"/>
              </a:lnSpc>
              <a:spcBef>
                <a:spcPts val="0"/>
              </a:spcBef>
              <a:spcAft>
                <a:spcPts val="450"/>
              </a:spcAft>
            </a:pPr>
            <a:r>
              <a:rPr lang="de-AT" sz="1800" dirty="0"/>
              <a:t>Linzer bzw. oberösterreichische Frauen folgen tendenziell nach wie vor </a:t>
            </a:r>
            <a:r>
              <a:rPr lang="de-AT" sz="1800" b="1" dirty="0"/>
              <a:t>geschlechterstereotypen Bildungswegen </a:t>
            </a:r>
            <a:r>
              <a:rPr lang="de-AT" sz="1800" dirty="0"/>
              <a:t>(z.B. in der Fachrichtung ihrer Lehr- bzw. Studienwahl) (siehe ums.).</a:t>
            </a:r>
          </a:p>
          <a:p>
            <a:pPr>
              <a:lnSpc>
                <a:spcPct val="100000"/>
              </a:lnSpc>
              <a:spcBef>
                <a:spcPts val="0"/>
              </a:spcBef>
              <a:spcAft>
                <a:spcPts val="450"/>
              </a:spcAft>
            </a:pPr>
            <a:r>
              <a:rPr lang="de-AT" sz="1800" dirty="0"/>
              <a:t>Studien bzw. Befragungen aus Österreich und Oberösterreich suggerieren, dass  die </a:t>
            </a:r>
            <a:r>
              <a:rPr lang="de-AT" sz="1800" b="1" dirty="0"/>
              <a:t>Schulschließungen und teilw. das </a:t>
            </a:r>
            <a:r>
              <a:rPr lang="de-AT" sz="1800" b="1" dirty="0" err="1"/>
              <a:t>Distance</a:t>
            </a:r>
            <a:r>
              <a:rPr lang="de-AT" sz="1800" b="1" dirty="0"/>
              <a:t>-Learning</a:t>
            </a:r>
            <a:r>
              <a:rPr lang="de-AT" sz="1800" dirty="0"/>
              <a:t> im Zuge der </a:t>
            </a:r>
            <a:r>
              <a:rPr lang="de-AT" sz="1800" b="1" dirty="0"/>
              <a:t>COVID-19 Pandemie </a:t>
            </a:r>
            <a:r>
              <a:rPr lang="de-AT" sz="1800" dirty="0"/>
              <a:t>erhebliche psychische Auswirkungen auf Schüler*innen hatte und Lernerfolge negativ beeinflusste. Die Pandemie hat dabei vielfach Ungleichheiten in der Schulbildung verstärkt und junge Kinder, Kinder mit sozio-ökonomischen Benachteiligungen, Kinder in Deutschförderklassen oder Sonderschulklassen sowie  Kinder mit Behinderungen negativ beeinträchtig.</a:t>
            </a:r>
          </a:p>
        </p:txBody>
      </p:sp>
      <p:sp>
        <p:nvSpPr>
          <p:cNvPr id="4" name="Foliennummernplatzhalter 3"/>
          <p:cNvSpPr>
            <a:spLocks noGrp="1"/>
          </p:cNvSpPr>
          <p:nvPr>
            <p:ph type="sldNum" sz="quarter" idx="28"/>
          </p:nvPr>
        </p:nvSpPr>
        <p:spPr/>
        <p:txBody>
          <a:bodyPr/>
          <a:lstStyle/>
          <a:p>
            <a:fld id="{68F3185B-C653-42AE-8B74-FF214C291574}" type="slidenum">
              <a:rPr lang="en-US" smtClean="0"/>
              <a:pPr/>
              <a:t>9</a:t>
            </a:fld>
            <a:endParaRPr lang="en-US"/>
          </a:p>
        </p:txBody>
      </p:sp>
    </p:spTree>
    <p:extLst>
      <p:ext uri="{BB962C8B-B14F-4D97-AF65-F5344CB8AC3E}">
        <p14:creationId xmlns:p14="http://schemas.microsoft.com/office/powerpoint/2010/main" val="2550324106"/>
      </p:ext>
    </p:extLst>
  </p:cSld>
  <p:clrMapOvr>
    <a:masterClrMapping/>
  </p:clrMapOvr>
</p:sld>
</file>

<file path=ppt/theme/theme1.xml><?xml version="1.0" encoding="utf-8"?>
<a:theme xmlns:a="http://schemas.openxmlformats.org/drawingml/2006/main" name="Larissa">
  <a:themeElements>
    <a:clrScheme name="JKU">
      <a:dk1>
        <a:srgbClr val="000000"/>
      </a:dk1>
      <a:lt1>
        <a:sysClr val="window" lastClr="FFFFFF"/>
      </a:lt1>
      <a:dk2>
        <a:srgbClr val="9C477B"/>
      </a:dk2>
      <a:lt2>
        <a:srgbClr val="BBD032"/>
      </a:lt2>
      <a:accent1>
        <a:srgbClr val="808288"/>
      </a:accent1>
      <a:accent2>
        <a:srgbClr val="046E98"/>
      </a:accent2>
      <a:accent3>
        <a:srgbClr val="5CCFCB"/>
      </a:accent3>
      <a:accent4>
        <a:srgbClr val="4CAC4E"/>
      </a:accent4>
      <a:accent5>
        <a:srgbClr val="E73729"/>
      </a:accent5>
      <a:accent6>
        <a:srgbClr val="FBBA00"/>
      </a:accent6>
      <a:hlink>
        <a:srgbClr val="0563C1"/>
      </a:hlink>
      <a:folHlink>
        <a:srgbClr val="954F72"/>
      </a:folHlink>
    </a:clrScheme>
    <a:fontScheme name="JKU 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1" id="{DDB0C4C0-49B7-4AD0-9C65-34812CF4C643}" vid="{4012013E-73D3-4C73-B354-52F7C97BCAF6}"/>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JKU_Praesentation_DE_4_3_2020_01</Template>
  <TotalTime>0</TotalTime>
  <Words>2917</Words>
  <Application>Microsoft Office PowerPoint</Application>
  <PresentationFormat>Bildschirmpräsentation (4:3)</PresentationFormat>
  <Paragraphs>289</Paragraphs>
  <Slides>22</Slides>
  <Notes>20</Notes>
  <HiddenSlides>1</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22</vt:i4>
      </vt:variant>
    </vt:vector>
  </HeadingPairs>
  <TitlesOfParts>
    <vt:vector size="29" baseType="lpstr">
      <vt:lpstr>Arial</vt:lpstr>
      <vt:lpstr>Arial Black</vt:lpstr>
      <vt:lpstr>Calibri</vt:lpstr>
      <vt:lpstr>Symbol</vt:lpstr>
      <vt:lpstr>Wingdings</vt:lpstr>
      <vt:lpstr>Wingdings 2</vt:lpstr>
      <vt:lpstr>Larissa</vt:lpstr>
      <vt:lpstr>Dritter Frauenbericht der Stadt Linz</vt:lpstr>
      <vt:lpstr>Institut für Frauen- und Geschlechterforschung, JKU</vt:lpstr>
      <vt:lpstr>Institut für Frauen- und Geschlechterforschung, JKU</vt:lpstr>
      <vt:lpstr>Institut für Frauen- und Geschlechterforschung</vt:lpstr>
      <vt:lpstr>Dritter Frauenbericht  der Stadt Linz</vt:lpstr>
      <vt:lpstr>Ausgewählte Ergebnisse</vt:lpstr>
      <vt:lpstr>Soziodemographie</vt:lpstr>
      <vt:lpstr>Lebensformen</vt:lpstr>
      <vt:lpstr>Bildung</vt:lpstr>
      <vt:lpstr>Bildung </vt:lpstr>
      <vt:lpstr>Bildung</vt:lpstr>
      <vt:lpstr>Erwerbsarbeit</vt:lpstr>
      <vt:lpstr>Erwerbsarbeit</vt:lpstr>
      <vt:lpstr>Sozioökonomische Lage</vt:lpstr>
      <vt:lpstr>Sozioökonomische Lage</vt:lpstr>
      <vt:lpstr>Gesundheiten</vt:lpstr>
      <vt:lpstr>Gesundheiten</vt:lpstr>
      <vt:lpstr>Gesundheiten</vt:lpstr>
      <vt:lpstr>Repräsentanz und Partizipation</vt:lpstr>
      <vt:lpstr>Repräsentanz und Partizipation</vt:lpstr>
      <vt:lpstr>Fazit</vt:lpstr>
      <vt:lpstr>Danke für Ihre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Zweiter Frauenbericht der Stadt Linz</dc:title>
  <dc:creator>AK123771</dc:creator>
  <cp:lastModifiedBy>AK123771</cp:lastModifiedBy>
  <cp:revision>57</cp:revision>
  <dcterms:created xsi:type="dcterms:W3CDTF">2024-12-10T12:47:13Z</dcterms:created>
  <dcterms:modified xsi:type="dcterms:W3CDTF">2024-12-16T14:19:19Z</dcterms:modified>
</cp:coreProperties>
</file>